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2" r:id="rId3"/>
    <p:sldId id="265" r:id="rId4"/>
    <p:sldId id="267" r:id="rId5"/>
    <p:sldId id="270" r:id="rId6"/>
    <p:sldId id="272" r:id="rId7"/>
    <p:sldId id="257" r:id="rId8"/>
    <p:sldId id="258" r:id="rId9"/>
    <p:sldId id="260" r:id="rId10"/>
    <p:sldId id="271" r:id="rId11"/>
    <p:sldId id="261" r:id="rId12"/>
    <p:sldId id="263" r:id="rId13"/>
    <p:sldId id="264" r:id="rId14"/>
    <p:sldId id="268" r:id="rId15"/>
    <p:sldId id="269" r:id="rId16"/>
    <p:sldId id="274" r:id="rId17"/>
    <p:sldId id="273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412"/>
    <a:srgbClr val="37BAE8"/>
    <a:srgbClr val="C7CACB"/>
    <a:srgbClr val="F3F7F9"/>
    <a:srgbClr val="63A9D3"/>
    <a:srgbClr val="F1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79"/>
  </p:normalViewPr>
  <p:slideViewPr>
    <p:cSldViewPr snapToGrid="0">
      <p:cViewPr varScale="1">
        <p:scale>
          <a:sx n="104" d="100"/>
          <a:sy n="104" d="100"/>
        </p:scale>
        <p:origin x="9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980F9-C43E-4B35-8E16-44E3CA1E3AF3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13F33-47B8-4D56-BC14-EB743A2F6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85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3F33-47B8-4D56-BC14-EB743A2F648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819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D706-9ADA-A949-91BF-70A042EF6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3B0813-A970-0C24-8ED7-40CFF4385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C77218-7329-C9C1-F462-E36C1B14A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A87A9-6791-F6F8-722C-DE61F3E6E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3F33-47B8-4D56-BC14-EB743A2F648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178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6C85-5C5C-82A7-30ED-A77212B2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76426D-B20C-79A2-F5C9-2F0028CE5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77AC68-0E5F-CA39-D2E3-A146E5A44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6D1C5B-41C3-229F-B642-5C92BEA57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13F33-47B8-4D56-BC14-EB743A2F64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94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01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88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4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2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51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46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64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27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1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96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A546990-CC64-4D46-9EAE-80FA1DCED16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64C84C2-AA1D-48F6-AFD1-313E5D1C4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903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5.wdp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6.wdp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19" Type="http://schemas.openxmlformats.org/officeDocument/2006/relationships/image" Target="../media/image19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jpe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e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34" Type="http://schemas.microsoft.com/office/2007/relationships/hdphoto" Target="../media/hdphoto2.wdp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jpe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8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microsoft.com/office/2007/relationships/hdphoto" Target="../media/hdphoto3.wdp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4.png"/><Relationship Id="rId5" Type="http://schemas.openxmlformats.org/officeDocument/2006/relationships/image" Target="../media/image38.jpeg"/><Relationship Id="rId10" Type="http://schemas.openxmlformats.org/officeDocument/2006/relationships/image" Target="../media/image47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01E8F9-9183-746C-5A10-82B0EE7B484E}"/>
              </a:ext>
            </a:extLst>
          </p:cNvPr>
          <p:cNvSpPr txBox="1"/>
          <p:nvPr/>
        </p:nvSpPr>
        <p:spPr>
          <a:xfrm>
            <a:off x="3415862" y="3075057"/>
            <a:ext cx="53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Movie recommendation algorithm based on sentiment analysis of movie Comments</a:t>
            </a:r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52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pandas (software) - Wikipedia">
            <a:extLst>
              <a:ext uri="{FF2B5EF4-FFF2-40B4-BE49-F238E27FC236}">
                <a16:creationId xmlns:a16="http://schemas.microsoft.com/office/drawing/2014/main" id="{B495C51C-7757-A984-2433-2D000C1FF1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780503" cy="378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8037AC6-58A4-0A1D-9F4E-389CF7EE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489096"/>
            <a:ext cx="28575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463070-0509-191F-21A0-47D259B31BE6}"/>
              </a:ext>
            </a:extLst>
          </p:cNvPr>
          <p:cNvSpPr txBox="1"/>
          <p:nvPr/>
        </p:nvSpPr>
        <p:spPr>
          <a:xfrm>
            <a:off x="487157" y="5919468"/>
            <a:ext cx="1121768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“P</a:t>
            </a:r>
            <a:r>
              <a:rPr lang="en-US" altLang="zh-CN" dirty="0">
                <a:latin typeface="+mj-ea"/>
                <a:ea typeface="+mj-ea"/>
              </a:rPr>
              <a:t>andas is a fast, powerful, flexible and easy to use open-source data analysis and manipulation tool,</a:t>
            </a:r>
          </a:p>
          <a:p>
            <a:r>
              <a:rPr lang="en-US" altLang="zh-CN" dirty="0">
                <a:latin typeface="+mj-ea"/>
                <a:ea typeface="+mj-ea"/>
              </a:rPr>
              <a:t>built on top of the Python programming language.”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6C8818-9232-1AF6-1729-D2B3A67030FE}"/>
              </a:ext>
            </a:extLst>
          </p:cNvPr>
          <p:cNvSpPr/>
          <p:nvPr/>
        </p:nvSpPr>
        <p:spPr>
          <a:xfrm>
            <a:off x="1818968" y="3982067"/>
            <a:ext cx="3264309" cy="1501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Not using local Storage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28ACC9-B47D-77D7-75C3-A659CEE19950}"/>
              </a:ext>
            </a:extLst>
          </p:cNvPr>
          <p:cNvSpPr/>
          <p:nvPr/>
        </p:nvSpPr>
        <p:spPr>
          <a:xfrm>
            <a:off x="7108723" y="3982067"/>
            <a:ext cx="3264309" cy="1501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Fast in Non-I/O jobs like Json Decoding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53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4000" decel="7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168F775-A4E2-8902-60B0-7E8196BF4087}"/>
              </a:ext>
            </a:extLst>
          </p:cNvPr>
          <p:cNvSpPr txBox="1"/>
          <p:nvPr/>
        </p:nvSpPr>
        <p:spPr>
          <a:xfrm>
            <a:off x="3846871" y="2216692"/>
            <a:ext cx="23597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📁 comments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├─📄 part-01.json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├─📄 part-02.json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├─📄 part-03.json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├─📄 part-04.json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├─📄 part-05.json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├─📄 part-06.json</a:t>
            </a: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37467F9B-7CB5-BF16-B9E6-5642C971161C}"/>
              </a:ext>
            </a:extLst>
          </p:cNvPr>
          <p:cNvSpPr/>
          <p:nvPr/>
        </p:nvSpPr>
        <p:spPr>
          <a:xfrm>
            <a:off x="6096000" y="2216692"/>
            <a:ext cx="221226" cy="2031325"/>
          </a:xfrm>
          <a:prstGeom prst="rightBrac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B11C3F-0134-49F4-EADA-57D6EC4FA63C}"/>
              </a:ext>
            </a:extLst>
          </p:cNvPr>
          <p:cNvSpPr txBox="1"/>
          <p:nvPr/>
        </p:nvSpPr>
        <p:spPr>
          <a:xfrm>
            <a:off x="6206613" y="3047688"/>
            <a:ext cx="208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5M rows of data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4FC73C-CFDF-D9C8-EE80-63E493C229BE}"/>
              </a:ext>
            </a:extLst>
          </p:cNvPr>
          <p:cNvSpPr txBox="1"/>
          <p:nvPr/>
        </p:nvSpPr>
        <p:spPr>
          <a:xfrm>
            <a:off x="-13216" y="860945"/>
            <a:ext cx="334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Json Decoding &amp;</a:t>
            </a:r>
            <a:r>
              <a:rPr lang="zh-CN" altLang="en-US" dirty="0"/>
              <a:t> </a:t>
            </a:r>
            <a:r>
              <a:rPr lang="en-US" altLang="zh-CN" dirty="0"/>
              <a:t>Inserting to DB</a:t>
            </a:r>
            <a:endParaRPr lang="zh-CN" altLang="en-US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B7423346-3263-0882-5001-F23C6327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" y="0"/>
            <a:ext cx="2562835" cy="104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78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DAD12-2BA2-7DF5-4131-F0D4949D1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046F6CAB-E45B-07F7-D070-B55E25C2E041}"/>
              </a:ext>
            </a:extLst>
          </p:cNvPr>
          <p:cNvGrpSpPr/>
          <p:nvPr/>
        </p:nvGrpSpPr>
        <p:grpSpPr>
          <a:xfrm>
            <a:off x="2621484" y="3429000"/>
            <a:ext cx="7853679" cy="3224335"/>
            <a:chOff x="2621484" y="3429000"/>
            <a:chExt cx="7853679" cy="322433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A2E0885-D231-92FA-0D45-E6FEB15389F2}"/>
                </a:ext>
              </a:extLst>
            </p:cNvPr>
            <p:cNvGrpSpPr/>
            <p:nvPr/>
          </p:nvGrpSpPr>
          <p:grpSpPr>
            <a:xfrm>
              <a:off x="2621484" y="3429000"/>
              <a:ext cx="6968776" cy="3224335"/>
              <a:chOff x="2621484" y="3429000"/>
              <a:chExt cx="6968776" cy="3224335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86384FC0-15D9-C606-368C-68802B58A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6641"/>
              <a:stretch/>
            </p:blipFill>
            <p:spPr>
              <a:xfrm>
                <a:off x="2621484" y="3429000"/>
                <a:ext cx="6968776" cy="3224335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38E7A44-B3E2-F7B9-A073-EDE277C94692}"/>
                  </a:ext>
                </a:extLst>
              </p:cNvPr>
              <p:cNvSpPr txBox="1"/>
              <p:nvPr/>
            </p:nvSpPr>
            <p:spPr>
              <a:xfrm>
                <a:off x="4506709" y="3429000"/>
                <a:ext cx="3058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CPU Usage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576A2BB-1E6E-F742-CB28-70AEE61D3923}"/>
                </a:ext>
              </a:extLst>
            </p:cNvPr>
            <p:cNvSpPr txBox="1"/>
            <p:nvPr/>
          </p:nvSpPr>
          <p:spPr>
            <a:xfrm>
              <a:off x="9590260" y="3429000"/>
              <a:ext cx="884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100%</a:t>
              </a:r>
              <a:endParaRPr lang="zh-CN" altLang="en-US" sz="14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29732A5-0C9F-4037-C254-CE23B1C82868}"/>
                </a:ext>
              </a:extLst>
            </p:cNvPr>
            <p:cNvSpPr txBox="1"/>
            <p:nvPr/>
          </p:nvSpPr>
          <p:spPr>
            <a:xfrm>
              <a:off x="9590260" y="6345558"/>
              <a:ext cx="884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0%</a:t>
              </a:r>
              <a:endParaRPr lang="zh-CN" altLang="en-US" sz="1400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69131AB-11E2-0D50-B8E3-749FDF0D4A56}"/>
              </a:ext>
            </a:extLst>
          </p:cNvPr>
          <p:cNvSpPr txBox="1"/>
          <p:nvPr/>
        </p:nvSpPr>
        <p:spPr>
          <a:xfrm>
            <a:off x="68826" y="1007190"/>
            <a:ext cx="1484668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+mj-ea"/>
                <a:ea typeface="+mj-ea"/>
              </a:rPr>
              <a:t>📁 comments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part-01.json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part-02.json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part-03.json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part-04.json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part-05.json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part-06.json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D6DC58-0A87-FFA0-0261-CF20202E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012"/>
          <a:stretch/>
        </p:blipFill>
        <p:spPr>
          <a:xfrm>
            <a:off x="2954815" y="1315586"/>
            <a:ext cx="6282368" cy="19599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01527C-6F1A-30AB-14C8-05836981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902" b="54384"/>
          <a:stretch/>
        </p:blipFill>
        <p:spPr>
          <a:xfrm>
            <a:off x="2954815" y="714462"/>
            <a:ext cx="6282368" cy="64307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641BC10-3E5D-BFA8-E503-11F41C69F7B0}"/>
              </a:ext>
            </a:extLst>
          </p:cNvPr>
          <p:cNvSpPr/>
          <p:nvPr/>
        </p:nvSpPr>
        <p:spPr>
          <a:xfrm>
            <a:off x="2689095" y="3471030"/>
            <a:ext cx="691738" cy="354867"/>
          </a:xfrm>
          <a:prstGeom prst="rect">
            <a:avLst/>
          </a:prstGeom>
          <a:solidFill>
            <a:srgbClr val="F1F6FA"/>
          </a:solidFill>
          <a:ln>
            <a:solidFill>
              <a:srgbClr val="63A9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Concurrent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Pandas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BB7577-E0B4-61EB-E1C1-2A736D08329D}"/>
              </a:ext>
            </a:extLst>
          </p:cNvPr>
          <p:cNvSpPr txBox="1"/>
          <p:nvPr/>
        </p:nvSpPr>
        <p:spPr>
          <a:xfrm>
            <a:off x="2831688" y="3157680"/>
            <a:ext cx="640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4+ Minutes</a:t>
            </a:r>
            <a:endParaRPr lang="zh-CN" altLang="en-US" sz="1200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CE14D2DC-4FCD-68D2-5714-FE01425E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" y="0"/>
            <a:ext cx="2562835" cy="104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22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ABDD2-90AF-0821-75BF-3AC9C42EA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B47E2693-8E1A-BA94-31DB-47B38B24FF60}"/>
              </a:ext>
            </a:extLst>
          </p:cNvPr>
          <p:cNvGrpSpPr/>
          <p:nvPr/>
        </p:nvGrpSpPr>
        <p:grpSpPr>
          <a:xfrm>
            <a:off x="2621484" y="3429000"/>
            <a:ext cx="7853679" cy="3224335"/>
            <a:chOff x="2621484" y="3429000"/>
            <a:chExt cx="7853679" cy="322433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19DEAB2-8B66-D5E5-E840-ECE963381982}"/>
                </a:ext>
              </a:extLst>
            </p:cNvPr>
            <p:cNvGrpSpPr/>
            <p:nvPr/>
          </p:nvGrpSpPr>
          <p:grpSpPr>
            <a:xfrm>
              <a:off x="2621484" y="3429000"/>
              <a:ext cx="6968776" cy="3224335"/>
              <a:chOff x="2621484" y="3429000"/>
              <a:chExt cx="6968776" cy="3224335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E9BED1CD-D178-930B-7BF5-09510FF10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 l="16641"/>
              <a:stretch/>
            </p:blipFill>
            <p:spPr>
              <a:xfrm>
                <a:off x="2621484" y="3429000"/>
                <a:ext cx="6968776" cy="3224335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6563D1-0292-01F2-2A2E-DBFC474893E5}"/>
                  </a:ext>
                </a:extLst>
              </p:cNvPr>
              <p:cNvSpPr txBox="1"/>
              <p:nvPr/>
            </p:nvSpPr>
            <p:spPr>
              <a:xfrm>
                <a:off x="4506709" y="3429000"/>
                <a:ext cx="3058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CPU Usage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BE739D1-5071-3AAC-A909-828A291A4D0C}"/>
                </a:ext>
              </a:extLst>
            </p:cNvPr>
            <p:cNvSpPr txBox="1"/>
            <p:nvPr/>
          </p:nvSpPr>
          <p:spPr>
            <a:xfrm>
              <a:off x="9590260" y="3429000"/>
              <a:ext cx="884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100%</a:t>
              </a:r>
              <a:endParaRPr lang="zh-CN" altLang="en-US" sz="14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A2D1CD7-BC94-0935-985A-67A81BD3DC16}"/>
                </a:ext>
              </a:extLst>
            </p:cNvPr>
            <p:cNvSpPr txBox="1"/>
            <p:nvPr/>
          </p:nvSpPr>
          <p:spPr>
            <a:xfrm>
              <a:off x="9590260" y="6345558"/>
              <a:ext cx="884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0%</a:t>
              </a:r>
              <a:endParaRPr lang="zh-CN" altLang="en-US" sz="1400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1164E55-FF99-EFB3-D7C5-CAA94FDC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412"/>
          <a:stretch/>
        </p:blipFill>
        <p:spPr>
          <a:xfrm>
            <a:off x="3760667" y="1381082"/>
            <a:ext cx="4550241" cy="1775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5B0E78-3B16-FC1B-F168-BFAEF690E4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873"/>
          <a:stretch/>
        </p:blipFill>
        <p:spPr>
          <a:xfrm>
            <a:off x="3760668" y="1558631"/>
            <a:ext cx="4550241" cy="5282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78872A-73DC-E604-2F42-408704948F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1F6FA">
                <a:tint val="45000"/>
                <a:satMod val="400000"/>
              </a:srgb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5" b="99239" l="12561" r="97274">
                        <a14:foregroundMark x1="17624" y1="58883" x2="19961" y2="81218"/>
                        <a14:foregroundMark x1="19961" y1="81218" x2="20253" y2="82487"/>
                        <a14:foregroundMark x1="14021" y1="56853" x2="24440" y2="86294"/>
                        <a14:foregroundMark x1="25122" y1="84010" x2="39241" y2="86294"/>
                        <a14:foregroundMark x1="17235" y1="93909" x2="30867" y2="93909"/>
                        <a14:foregroundMark x1="86076" y1="82995" x2="92795" y2="75127"/>
                        <a14:foregroundMark x1="92989" y1="48985" x2="91723" y2="76396"/>
                        <a14:foregroundMark x1="97274" y1="82995" x2="86952" y2="94162"/>
                        <a14:foregroundMark x1="14411" y1="50000" x2="14216" y2="46193"/>
                        <a14:foregroundMark x1="51315" y1="65736" x2="51120" y2="61929"/>
                        <a14:foregroundMark x1="14021" y1="42386" x2="12561" y2="99239"/>
                        <a14:foregroundMark x1="13827" y1="43147" x2="12561" y2="98223"/>
                        <a14:foregroundMark x1="12561" y1="98223" x2="12561" y2="98223"/>
                      </a14:backgroundRemoval>
                    </a14:imgEffect>
                  </a14:imgLayer>
                </a14:imgProps>
              </a:ext>
            </a:extLst>
          </a:blip>
          <a:srcRect l="9990" t="30382" r="4407"/>
          <a:stretch/>
        </p:blipFill>
        <p:spPr>
          <a:xfrm>
            <a:off x="2761650" y="4528532"/>
            <a:ext cx="6828610" cy="2130496"/>
          </a:xfrm>
          <a:prstGeom prst="rect">
            <a:avLst/>
          </a:prstGeom>
          <a:noFill/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4F364B3-B949-3AF5-B1A5-55980D648704}"/>
              </a:ext>
            </a:extLst>
          </p:cNvPr>
          <p:cNvSpPr/>
          <p:nvPr/>
        </p:nvSpPr>
        <p:spPr>
          <a:xfrm>
            <a:off x="2689095" y="3471030"/>
            <a:ext cx="691738" cy="354867"/>
          </a:xfrm>
          <a:prstGeom prst="rect">
            <a:avLst/>
          </a:prstGeom>
          <a:solidFill>
            <a:srgbClr val="F1F6FA"/>
          </a:solidFill>
          <a:ln>
            <a:solidFill>
              <a:srgbClr val="63A9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Concurrent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Pandas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DDFEF0-687F-B68F-F4A3-32C235CEA699}"/>
              </a:ext>
            </a:extLst>
          </p:cNvPr>
          <p:cNvSpPr/>
          <p:nvPr/>
        </p:nvSpPr>
        <p:spPr>
          <a:xfrm>
            <a:off x="2689096" y="3876611"/>
            <a:ext cx="691738" cy="354867"/>
          </a:xfrm>
          <a:prstGeom prst="rect">
            <a:avLst/>
          </a:prstGeom>
          <a:solidFill>
            <a:srgbClr val="F3F7F9"/>
          </a:solidFill>
          <a:ln>
            <a:solidFill>
              <a:srgbClr val="C7CA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Pandas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341C14-5173-8FF3-4645-80E8802D2F17}"/>
              </a:ext>
            </a:extLst>
          </p:cNvPr>
          <p:cNvSpPr txBox="1"/>
          <p:nvPr/>
        </p:nvSpPr>
        <p:spPr>
          <a:xfrm>
            <a:off x="2833039" y="2877313"/>
            <a:ext cx="640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 Minutes 50 Sec</a:t>
            </a:r>
            <a:endParaRPr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F3A93-E3F2-A764-7D99-54B878AF3CC6}"/>
              </a:ext>
            </a:extLst>
          </p:cNvPr>
          <p:cNvSpPr txBox="1"/>
          <p:nvPr/>
        </p:nvSpPr>
        <p:spPr>
          <a:xfrm>
            <a:off x="68826" y="1007190"/>
            <a:ext cx="1484668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+mj-ea"/>
                <a:ea typeface="+mj-ea"/>
              </a:rPr>
              <a:t>📁 comments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part-01.json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part-02.json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part-03.json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part-04.json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part-05.json</a:t>
            </a:r>
            <a:endParaRPr lang="en-US" altLang="zh-CN" sz="1050" dirty="0">
              <a:latin typeface="+mj-ea"/>
              <a:ea typeface="+mj-ea"/>
            </a:endParaRPr>
          </a:p>
          <a:p>
            <a:r>
              <a:rPr lang="zh-CN" altLang="en-US" sz="1050" dirty="0">
                <a:latin typeface="+mj-ea"/>
                <a:ea typeface="+mj-ea"/>
              </a:rPr>
              <a:t>├─📄 part-06.json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C14D2-72F0-8872-3E82-C6B68DE7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" y="0"/>
            <a:ext cx="2562835" cy="104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8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3FF18EB-697F-FE14-FB33-9C71947B8D82}"/>
              </a:ext>
            </a:extLst>
          </p:cNvPr>
          <p:cNvGrpSpPr/>
          <p:nvPr/>
        </p:nvGrpSpPr>
        <p:grpSpPr>
          <a:xfrm>
            <a:off x="237613" y="158750"/>
            <a:ext cx="2820219" cy="613410"/>
            <a:chOff x="2015612" y="2647950"/>
            <a:chExt cx="8160775" cy="1562100"/>
          </a:xfrm>
        </p:grpSpPr>
        <p:pic>
          <p:nvPicPr>
            <p:cNvPr id="6146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BF545F45-F01C-7F44-228B-D2F2F40702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746"/>
            <a:stretch/>
          </p:blipFill>
          <p:spPr bwMode="auto">
            <a:xfrm>
              <a:off x="2015612" y="2647950"/>
              <a:ext cx="1877962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7FC450F4-6BD7-93F3-F0E7-A70DAD390C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2" r="37890"/>
            <a:stretch/>
          </p:blipFill>
          <p:spPr bwMode="auto">
            <a:xfrm>
              <a:off x="4622800" y="2647950"/>
              <a:ext cx="2946399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31B3BC47-BA82-3AAC-4BB2-654CA6DA9C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00" t="-2602" r="2246" b="2602"/>
            <a:stretch/>
          </p:blipFill>
          <p:spPr bwMode="auto">
            <a:xfrm>
              <a:off x="8298425" y="2647950"/>
              <a:ext cx="1877962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BDF2A629-6FD3-0935-AFA9-8E7E05493B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19106" r="69792" b="9756"/>
            <a:stretch/>
          </p:blipFill>
          <p:spPr bwMode="auto">
            <a:xfrm>
              <a:off x="3793942" y="2873375"/>
              <a:ext cx="92849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F68960C1-0E12-1391-CC38-1FE8D24D07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7" t="20245" r="24520" b="9349"/>
            <a:stretch/>
          </p:blipFill>
          <p:spPr bwMode="auto">
            <a:xfrm>
              <a:off x="7162800" y="2879090"/>
              <a:ext cx="1371600" cy="10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591071D-7047-81A4-3313-57002B772731}"/>
              </a:ext>
            </a:extLst>
          </p:cNvPr>
          <p:cNvSpPr txBox="1"/>
          <p:nvPr/>
        </p:nvSpPr>
        <p:spPr>
          <a:xfrm>
            <a:off x="562108" y="5919655"/>
            <a:ext cx="110694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0" i="0" dirty="0">
                <a:effectLst/>
                <a:latin typeface="+mj-ea"/>
                <a:ea typeface="+mj-ea"/>
              </a:rPr>
              <a:t>  “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P</a:t>
            </a:r>
            <a:r>
              <a:rPr lang="en-US" altLang="zh-CN" b="0" i="0" dirty="0">
                <a:effectLst/>
                <a:latin typeface="+mj-ea"/>
                <a:ea typeface="+mj-ea"/>
              </a:rPr>
              <a:t>ySpark is the Python API for Apache Spark. It enables you to perform real-time, large-scale data processing in a distributed environment using Python. It also provides a PySpark shell for interactively analyzing your data.”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585941-3467-C865-0FAE-271655CA5DB8}"/>
              </a:ext>
            </a:extLst>
          </p:cNvPr>
          <p:cNvSpPr/>
          <p:nvPr/>
        </p:nvSpPr>
        <p:spPr>
          <a:xfrm>
            <a:off x="1268361" y="3578309"/>
            <a:ext cx="3578942" cy="1553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Connect Well With Pandas Data Frame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2452D9-D715-B7EA-836A-C52D62F78E42}"/>
              </a:ext>
            </a:extLst>
          </p:cNvPr>
          <p:cNvSpPr/>
          <p:nvPr/>
        </p:nvSpPr>
        <p:spPr>
          <a:xfrm>
            <a:off x="7344699" y="3578309"/>
            <a:ext cx="3578942" cy="1553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Spark SQL Supported</a:t>
            </a:r>
            <a:endParaRPr lang="zh-CN" altLang="en-US" dirty="0"/>
          </a:p>
        </p:txBody>
      </p:sp>
      <p:pic>
        <p:nvPicPr>
          <p:cNvPr id="6148" name="Picture 4" descr="PySpark Development Service — Quintagroup">
            <a:extLst>
              <a:ext uri="{FF2B5EF4-FFF2-40B4-BE49-F238E27FC236}">
                <a16:creationId xmlns:a16="http://schemas.microsoft.com/office/drawing/2014/main" id="{0A8E0C94-0B26-7E81-8EB8-94F6C26BB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36" b="70249" l="61111" r="90873">
                        <a14:foregroundMark x1="61144" y1="43651" x2="61177" y2="46573"/>
                        <a14:foregroundMark x1="61111" y1="40810" x2="61139" y2="43267"/>
                        <a14:foregroundMark x1="66071" y1="42991" x2="66931" y2="49065"/>
                        <a14:foregroundMark x1="73545" y1="40343" x2="72751" y2="39252"/>
                        <a14:foregroundMark x1="74537" y1="45327" x2="74206" y2="47040"/>
                        <a14:foregroundMark x1="79630" y1="44237" x2="79101" y2="44393"/>
                        <a14:foregroundMark x1="83598" y1="43769" x2="83399" y2="45327"/>
                        <a14:foregroundMark x1="85714" y1="35514" x2="84987" y2="36449"/>
                        <a14:foregroundMark x1="86177" y1="41745" x2="86111" y2="43769"/>
                        <a14:backgroundMark x1="75265" y1="38785" x2="80489" y2="38785"/>
                        <a14:backgroundMark x1="80489" y1="38785" x2="83399" y2="38785"/>
                        <a14:backgroundMark x1="62103" y1="41277" x2="62500" y2="42056"/>
                        <a14:backgroundMark x1="75132" y1="46729" x2="75794" y2="47196"/>
                        <a14:backgroundMark x1="80556" y1="47196" x2="81019" y2="47196"/>
                        <a14:backgroundMark x1="87169" y1="37695" x2="87765" y2="37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71" t="21193" r="5565" b="24297"/>
          <a:stretch/>
        </p:blipFill>
        <p:spPr bwMode="auto">
          <a:xfrm>
            <a:off x="4570568" y="2005779"/>
            <a:ext cx="3050864" cy="198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31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8000" decel="8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802C43-11DA-8D2C-2F57-3EB69629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4" r="75724"/>
          <a:stretch/>
        </p:blipFill>
        <p:spPr>
          <a:xfrm>
            <a:off x="8239515" y="1814411"/>
            <a:ext cx="2911043" cy="322917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7B119A-C6A1-717F-9017-8B4EC4064193}"/>
              </a:ext>
            </a:extLst>
          </p:cNvPr>
          <p:cNvGrpSpPr/>
          <p:nvPr/>
        </p:nvGrpSpPr>
        <p:grpSpPr>
          <a:xfrm>
            <a:off x="0" y="78656"/>
            <a:ext cx="5504365" cy="7777316"/>
            <a:chOff x="1873236" y="681396"/>
            <a:chExt cx="4222764" cy="601785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342B786-A0DF-4958-AB7B-1598471F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236" y="681396"/>
              <a:ext cx="4222764" cy="322917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27AA288-AB20-163B-79B2-374EA01B1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15" t="12936" r="1"/>
            <a:stretch/>
          </p:blipFill>
          <p:spPr>
            <a:xfrm>
              <a:off x="1873236" y="3920127"/>
              <a:ext cx="4222764" cy="2779123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449758-E9CF-6FD7-64BF-98C6B67AD396}"/>
              </a:ext>
            </a:extLst>
          </p:cNvPr>
          <p:cNvGrpSpPr/>
          <p:nvPr/>
        </p:nvGrpSpPr>
        <p:grpSpPr>
          <a:xfrm>
            <a:off x="9283289" y="88493"/>
            <a:ext cx="2820219" cy="613410"/>
            <a:chOff x="2015612" y="2647950"/>
            <a:chExt cx="8160775" cy="1562100"/>
          </a:xfrm>
        </p:grpSpPr>
        <p:pic>
          <p:nvPicPr>
            <p:cNvPr id="5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EB2692B5-77FB-C50D-0928-F82FD5CFF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746"/>
            <a:stretch/>
          </p:blipFill>
          <p:spPr bwMode="auto">
            <a:xfrm>
              <a:off x="2015612" y="2647950"/>
              <a:ext cx="1877962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164446F1-8E07-4F83-6094-98ABBBF45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2" r="37890"/>
            <a:stretch/>
          </p:blipFill>
          <p:spPr bwMode="auto">
            <a:xfrm>
              <a:off x="4622800" y="2647950"/>
              <a:ext cx="2946399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3DB03D96-5316-A8A7-6B9E-C1E9C7E52F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00" t="-2602" r="2246" b="2602"/>
            <a:stretch/>
          </p:blipFill>
          <p:spPr bwMode="auto">
            <a:xfrm>
              <a:off x="8298425" y="2647950"/>
              <a:ext cx="1877962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F4781FFA-EC9A-71D9-1F2B-244D0DD70C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19106" r="69792" b="9756"/>
            <a:stretch/>
          </p:blipFill>
          <p:spPr bwMode="auto">
            <a:xfrm>
              <a:off x="3793942" y="2873375"/>
              <a:ext cx="92849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922A1D7A-B7AA-9946-D07C-95D117B5AE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7" t="20245" r="24520" b="9349"/>
            <a:stretch/>
          </p:blipFill>
          <p:spPr bwMode="auto">
            <a:xfrm>
              <a:off x="7162800" y="2879090"/>
              <a:ext cx="1371600" cy="10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1923EB3-B417-DE05-75BE-577C9EDA4271}"/>
              </a:ext>
            </a:extLst>
          </p:cNvPr>
          <p:cNvSpPr/>
          <p:nvPr/>
        </p:nvSpPr>
        <p:spPr>
          <a:xfrm>
            <a:off x="5722374" y="3174589"/>
            <a:ext cx="1995949" cy="508819"/>
          </a:xfrm>
          <a:prstGeom prst="rightArrow">
            <a:avLst>
              <a:gd name="adj1" fmla="val 38406"/>
              <a:gd name="adj2" fmla="val 154348"/>
            </a:avLst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7E3745-D187-15C6-726F-B4AA9EA2BCF8}"/>
              </a:ext>
            </a:extLst>
          </p:cNvPr>
          <p:cNvSpPr/>
          <p:nvPr/>
        </p:nvSpPr>
        <p:spPr>
          <a:xfrm>
            <a:off x="0" y="0"/>
            <a:ext cx="5504365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Data frame Dictionary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EBDF2F-6B40-F935-DDD6-577CA6AC02D5}"/>
              </a:ext>
            </a:extLst>
          </p:cNvPr>
          <p:cNvSpPr txBox="1"/>
          <p:nvPr/>
        </p:nvSpPr>
        <p:spPr>
          <a:xfrm>
            <a:off x="8595061" y="5043584"/>
            <a:ext cx="20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SQL Database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61D8B07-AD08-1C22-CB75-DD76F9C65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041" y="3802057"/>
            <a:ext cx="2667798" cy="89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9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0.00013 -0.145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8" accel="14000" decel="8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8C80-373C-C98C-445B-211557EE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141B5F5-E9C6-79D1-6070-3558F08B89C4}"/>
              </a:ext>
            </a:extLst>
          </p:cNvPr>
          <p:cNvGrpSpPr/>
          <p:nvPr/>
        </p:nvGrpSpPr>
        <p:grpSpPr>
          <a:xfrm>
            <a:off x="-1" y="-919316"/>
            <a:ext cx="5504365" cy="7777316"/>
            <a:chOff x="1873236" y="681396"/>
            <a:chExt cx="4222764" cy="601785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E694F70-B9B4-F5E3-0279-FA6C0FACB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36" y="681396"/>
              <a:ext cx="4222764" cy="322917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002DD2D-7D7C-A91F-F3BC-FF4C253C6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5" t="12936" r="1"/>
            <a:stretch/>
          </p:blipFill>
          <p:spPr>
            <a:xfrm>
              <a:off x="1873236" y="3920127"/>
              <a:ext cx="4222764" cy="2779123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9E7A153-875D-BC7D-0E93-5452EC444436}"/>
              </a:ext>
            </a:extLst>
          </p:cNvPr>
          <p:cNvGrpSpPr/>
          <p:nvPr/>
        </p:nvGrpSpPr>
        <p:grpSpPr>
          <a:xfrm>
            <a:off x="9283289" y="88493"/>
            <a:ext cx="2820219" cy="613410"/>
            <a:chOff x="2015612" y="2647950"/>
            <a:chExt cx="8160775" cy="1562100"/>
          </a:xfrm>
        </p:grpSpPr>
        <p:pic>
          <p:nvPicPr>
            <p:cNvPr id="5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865D5277-97E6-7EFF-A3C8-C83443A4FE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746"/>
            <a:stretch/>
          </p:blipFill>
          <p:spPr bwMode="auto">
            <a:xfrm>
              <a:off x="2015612" y="2647950"/>
              <a:ext cx="1877962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618006D1-B25F-DA4C-8DC8-B173350FC6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2" r="37890"/>
            <a:stretch/>
          </p:blipFill>
          <p:spPr bwMode="auto">
            <a:xfrm>
              <a:off x="4622800" y="2647950"/>
              <a:ext cx="2946399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F82E9F03-F833-0139-9006-F995B06828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00" t="-2602" r="2246" b="2602"/>
            <a:stretch/>
          </p:blipFill>
          <p:spPr bwMode="auto">
            <a:xfrm>
              <a:off x="8298425" y="2647950"/>
              <a:ext cx="1877962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C3925FAA-A80A-24D6-8534-3C09EB796B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19106" r="69792" b="9756"/>
            <a:stretch/>
          </p:blipFill>
          <p:spPr bwMode="auto">
            <a:xfrm>
              <a:off x="3793942" y="2873375"/>
              <a:ext cx="92849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What is PySpark and who uses it? - Spark By {Examples}">
              <a:extLst>
                <a:ext uri="{FF2B5EF4-FFF2-40B4-BE49-F238E27FC236}">
                  <a16:creationId xmlns:a16="http://schemas.microsoft.com/office/drawing/2014/main" id="{070CF3EB-566C-F94A-A4B9-6698676950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537" b="88415" l="3809" r="94922">
                          <a14:foregroundMark x1="8594" y1="18902" x2="10547" y2="23171"/>
                          <a14:foregroundMark x1="5273" y1="39634" x2="3809" y2="52439"/>
                          <a14:foregroundMark x1="6738" y1="71341" x2="10059" y2="55488"/>
                          <a14:foregroundMark x1="10352" y1="82317" x2="11328" y2="79268"/>
                          <a14:foregroundMark x1="23535" y1="57317" x2="26270" y2="53659"/>
                          <a14:foregroundMark x1="37207" y1="47561" x2="35840" y2="45122"/>
                          <a14:foregroundMark x1="40234" y1="61585" x2="38965" y2="61585"/>
                          <a14:foregroundMark x1="45117" y1="62195" x2="44629" y2="65854"/>
                          <a14:foregroundMark x1="53223" y1="62805" x2="53223" y2="66463"/>
                          <a14:foregroundMark x1="53223" y1="58537" x2="53223" y2="60976"/>
                          <a14:foregroundMark x1="67676" y1="46951" x2="69043" y2="47561"/>
                          <a14:foregroundMark x1="68359" y1="63415" x2="69727" y2="67073"/>
                          <a14:foregroundMark x1="81348" y1="44512" x2="82422" y2="46341"/>
                          <a14:foregroundMark x1="85059" y1="38415" x2="86426" y2="36585"/>
                          <a14:foregroundMark x1="92969" y1="34146" x2="94922" y2="34146"/>
                          <a14:foregroundMark x1="51172" y1="59146" x2="51445" y2="58806"/>
                          <a14:foregroundMark x1="50391" y1="63415" x2="50293" y2="67683"/>
                          <a14:foregroundMark x1="50684" y1="62195" x2="50781" y2="67683"/>
                          <a14:foregroundMark x1="51074" y1="60976" x2="50684" y2="64024"/>
                          <a14:foregroundMark x1="51078" y1="64813" x2="50391" y2="66463"/>
                          <a14:foregroundMark x1="86035" y1="64024" x2="83789" y2="64024"/>
                          <a14:foregroundMark x1="6934" y1="18902" x2="7617" y2="17073"/>
                          <a14:backgroundMark x1="40527" y1="60976" x2="40234" y2="61585"/>
                          <a14:backgroundMark x1="50757" y1="69215" x2="50586" y2="71951"/>
                          <a14:backgroundMark x1="50977" y1="70122" x2="51172" y2="64024"/>
                          <a14:backgroundMark x1="51465" y1="67073" x2="51465" y2="64024"/>
                          <a14:backgroundMark x1="52051" y1="67073" x2="51953" y2="63415"/>
                          <a14:backgroundMark x1="50879" y1="68293" x2="51367" y2="65244"/>
                          <a14:backgroundMark x1="51953" y1="65854" x2="51953" y2="60976"/>
                          <a14:backgroundMark x1="50781" y1="69512" x2="51465" y2="63415"/>
                          <a14:backgroundMark x1="51172" y1="65854" x2="51367" y2="59756"/>
                          <a14:backgroundMark x1="51660" y1="70122" x2="51953" y2="59756"/>
                          <a14:backgroundMark x1="50781" y1="73780" x2="50879" y2="62805"/>
                          <a14:backgroundMark x1="51074" y1="66463" x2="51953" y2="59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7" t="20245" r="24520" b="9349"/>
            <a:stretch/>
          </p:blipFill>
          <p:spPr bwMode="auto">
            <a:xfrm>
              <a:off x="7162800" y="2879090"/>
              <a:ext cx="1371600" cy="10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7039999E-2838-FA1B-7138-B79AB698F799}"/>
              </a:ext>
            </a:extLst>
          </p:cNvPr>
          <p:cNvSpPr/>
          <p:nvPr/>
        </p:nvSpPr>
        <p:spPr>
          <a:xfrm>
            <a:off x="0" y="0"/>
            <a:ext cx="5504365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Data frame Dictionary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07B3698-1A36-FCCF-CFD7-D43229EA2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041" y="3802057"/>
            <a:ext cx="2667798" cy="899793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19021158-FA22-A2DC-C7B6-7473DD07D8E6}"/>
              </a:ext>
            </a:extLst>
          </p:cNvPr>
          <p:cNvSpPr/>
          <p:nvPr/>
        </p:nvSpPr>
        <p:spPr>
          <a:xfrm>
            <a:off x="5722374" y="3174589"/>
            <a:ext cx="1995949" cy="508819"/>
          </a:xfrm>
          <a:prstGeom prst="rightArrow">
            <a:avLst>
              <a:gd name="adj1" fmla="val 38406"/>
              <a:gd name="adj2" fmla="val 154348"/>
            </a:avLst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4608786-F0E3-6FD4-37DF-B5699739AD79}"/>
              </a:ext>
            </a:extLst>
          </p:cNvPr>
          <p:cNvSpPr txBox="1"/>
          <p:nvPr/>
        </p:nvSpPr>
        <p:spPr>
          <a:xfrm>
            <a:off x="8646564" y="1678611"/>
            <a:ext cx="3144308" cy="181588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dirty="0"/>
              <a:t>CREATE TABLE combined_</a:t>
            </a:r>
            <a:r>
              <a:rPr lang="en-US" altLang="zh-CN" sz="1400" dirty="0"/>
              <a:t>comments</a:t>
            </a:r>
            <a:r>
              <a:rPr lang="zh-CN" altLang="en-US" sz="1400" dirty="0"/>
              <a:t> AS</a:t>
            </a:r>
          </a:p>
          <a:p>
            <a:r>
              <a:rPr lang="zh-CN" altLang="en-US" sz="1400" dirty="0"/>
              <a:t>SELECT * FROM </a:t>
            </a:r>
            <a:r>
              <a:rPr lang="en-US" altLang="zh-CN" sz="1400" dirty="0"/>
              <a:t>comment</a:t>
            </a:r>
            <a:r>
              <a:rPr lang="zh-CN" altLang="en-US" sz="1400" dirty="0"/>
              <a:t>1</a:t>
            </a:r>
          </a:p>
          <a:p>
            <a:r>
              <a:rPr lang="zh-CN" altLang="en-US" sz="1400" dirty="0"/>
              <a:t>UNION ALL</a:t>
            </a:r>
          </a:p>
          <a:p>
            <a:r>
              <a:rPr lang="zh-CN" altLang="en-US" sz="1400" dirty="0"/>
              <a:t>SELECT * FROM </a:t>
            </a:r>
            <a:r>
              <a:rPr lang="en-US" altLang="zh-CN" sz="1400" dirty="0"/>
              <a:t>comment2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400" dirty="0"/>
              <a:t>UNION ALL</a:t>
            </a:r>
          </a:p>
          <a:p>
            <a:r>
              <a:rPr lang="zh-CN" altLang="en-US" sz="1400" dirty="0"/>
              <a:t>SELECT * FROM </a:t>
            </a:r>
            <a:r>
              <a:rPr lang="en-US" altLang="zh-CN" sz="1400" dirty="0"/>
              <a:t>commen3;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BEAD7F-1BCA-F0EE-94D2-D148378B8F3C}"/>
              </a:ext>
            </a:extLst>
          </p:cNvPr>
          <p:cNvSpPr txBox="1"/>
          <p:nvPr/>
        </p:nvSpPr>
        <p:spPr>
          <a:xfrm>
            <a:off x="8646565" y="3825354"/>
            <a:ext cx="3144308" cy="73866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zh-CN" altLang="en-US" dirty="0"/>
              <a:t>SELECT </a:t>
            </a:r>
            <a:r>
              <a:rPr lang="en-US" altLang="zh-CN" dirty="0"/>
              <a:t>Movie</a:t>
            </a:r>
            <a:r>
              <a:rPr lang="zh-CN" altLang="en-US" dirty="0"/>
              <a:t>, COUNT(</a:t>
            </a:r>
            <a:r>
              <a:rPr lang="en-US" altLang="zh-CN" dirty="0"/>
              <a:t>Comments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FROM </a:t>
            </a:r>
            <a:r>
              <a:rPr lang="zh-CN" altLang="en-US" sz="1400" dirty="0"/>
              <a:t>combined_</a:t>
            </a:r>
            <a:r>
              <a:rPr lang="en-US" altLang="zh-CN" sz="1400" dirty="0"/>
              <a:t>comments</a:t>
            </a:r>
            <a:r>
              <a:rPr lang="zh-CN" altLang="en-US" sz="1400" dirty="0"/>
              <a:t> </a:t>
            </a:r>
            <a:endParaRPr lang="zh-CN" altLang="en-US" dirty="0"/>
          </a:p>
          <a:p>
            <a:r>
              <a:rPr lang="zh-CN" altLang="en-US" dirty="0"/>
              <a:t>GROUP BY </a:t>
            </a:r>
            <a:r>
              <a:rPr lang="en-US" altLang="zh-CN" dirty="0"/>
              <a:t>Movie</a:t>
            </a:r>
            <a:r>
              <a:rPr lang="zh-CN" altLang="en-US" dirty="0"/>
              <a:t>;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9CBCEC-0A29-5949-0CA6-85C85C8CCA40}"/>
              </a:ext>
            </a:extLst>
          </p:cNvPr>
          <p:cNvSpPr txBox="1"/>
          <p:nvPr/>
        </p:nvSpPr>
        <p:spPr>
          <a:xfrm>
            <a:off x="8646564" y="4894879"/>
            <a:ext cx="3144308" cy="73866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zh-CN" altLang="en-US" dirty="0"/>
              <a:t>SELECT </a:t>
            </a:r>
            <a:r>
              <a:rPr lang="en-US" altLang="zh-CN" dirty="0"/>
              <a:t>Movie</a:t>
            </a:r>
            <a:r>
              <a:rPr lang="zh-CN" altLang="en-US" dirty="0"/>
              <a:t>, </a:t>
            </a:r>
            <a:r>
              <a:rPr lang="en-US" altLang="zh-CN" dirty="0"/>
              <a:t>avg</a:t>
            </a:r>
            <a:r>
              <a:rPr lang="zh-CN" altLang="en-US" dirty="0"/>
              <a:t>(</a:t>
            </a:r>
            <a:r>
              <a:rPr lang="en-US" altLang="zh-CN" dirty="0"/>
              <a:t>rating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FROM </a:t>
            </a:r>
            <a:r>
              <a:rPr lang="zh-CN" altLang="en-US" sz="1400" dirty="0"/>
              <a:t>combined_</a:t>
            </a:r>
            <a:r>
              <a:rPr lang="en-US" altLang="zh-CN" sz="1400" dirty="0"/>
              <a:t>comments</a:t>
            </a:r>
            <a:r>
              <a:rPr lang="zh-CN" altLang="en-US" sz="1400" dirty="0"/>
              <a:t> </a:t>
            </a:r>
            <a:endParaRPr lang="zh-CN" altLang="en-US" dirty="0"/>
          </a:p>
          <a:p>
            <a:r>
              <a:rPr lang="zh-CN" altLang="en-US" dirty="0"/>
              <a:t>GROUP BY </a:t>
            </a:r>
            <a:r>
              <a:rPr lang="en-US" altLang="zh-CN" dirty="0"/>
              <a:t>Movie</a:t>
            </a:r>
            <a:r>
              <a:rPr lang="zh-CN" altLang="en-US" dirty="0"/>
              <a:t>;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74D24F7-B924-1A41-85BE-49D6F8232503}"/>
              </a:ext>
            </a:extLst>
          </p:cNvPr>
          <p:cNvSpPr/>
          <p:nvPr/>
        </p:nvSpPr>
        <p:spPr>
          <a:xfrm>
            <a:off x="8646565" y="1672820"/>
            <a:ext cx="3152146" cy="1821673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Union tables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4C569D4-5376-3C48-042F-955CDA5440B4}"/>
              </a:ext>
            </a:extLst>
          </p:cNvPr>
          <p:cNvSpPr/>
          <p:nvPr/>
        </p:nvSpPr>
        <p:spPr>
          <a:xfrm>
            <a:off x="8646565" y="3837575"/>
            <a:ext cx="3152146" cy="738665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Comments count/ movie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660724-C44E-0304-41FE-07E39D987C33}"/>
              </a:ext>
            </a:extLst>
          </p:cNvPr>
          <p:cNvSpPr/>
          <p:nvPr/>
        </p:nvSpPr>
        <p:spPr>
          <a:xfrm>
            <a:off x="8638726" y="4894879"/>
            <a:ext cx="3152146" cy="750886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Avg Star rating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635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8000" decel="8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8000" decel="8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mocratizing AI: The Hugging Face Ethos of Accessible ML">
            <a:extLst>
              <a:ext uri="{FF2B5EF4-FFF2-40B4-BE49-F238E27FC236}">
                <a16:creationId xmlns:a16="http://schemas.microsoft.com/office/drawing/2014/main" id="{0C3BE7BC-644F-C013-3A61-6917CE4F8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17079" b="28045"/>
          <a:stretch/>
        </p:blipFill>
        <p:spPr bwMode="auto">
          <a:xfrm>
            <a:off x="2521974" y="2468829"/>
            <a:ext cx="1700981" cy="12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3B37E3-736A-0785-2A9B-A0AD40017717}"/>
              </a:ext>
            </a:extLst>
          </p:cNvPr>
          <p:cNvSpPr txBox="1"/>
          <p:nvPr/>
        </p:nvSpPr>
        <p:spPr>
          <a:xfrm>
            <a:off x="2163096" y="3516246"/>
            <a:ext cx="241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Gill Sans Nova Ultra Bold" panose="020F0502020204030204" pitchFamily="34" charset="0"/>
                <a:ea typeface="+mj-ea"/>
              </a:rPr>
              <a:t>Hugging Face</a:t>
            </a:r>
            <a:endParaRPr lang="zh-CN" altLang="en-US" dirty="0">
              <a:latin typeface="Gill Sans Nova Ultra Bold" panose="020F0502020204030204" pitchFamily="34" charset="0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DC947C-331C-BEE5-8E88-842E3ED78BC2}"/>
              </a:ext>
            </a:extLst>
          </p:cNvPr>
          <p:cNvSpPr txBox="1"/>
          <p:nvPr/>
        </p:nvSpPr>
        <p:spPr>
          <a:xfrm>
            <a:off x="938979" y="4086609"/>
            <a:ext cx="4866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+mj-ea"/>
                <a:ea typeface="+mj-ea"/>
              </a:defRPr>
            </a:lvl1pPr>
          </a:lstStyle>
          <a:p>
            <a:r>
              <a:rPr lang="en-US" altLang="zh-CN" sz="1800" dirty="0"/>
              <a:t>A simple way to launch, train, and use </a:t>
            </a:r>
            <a:r>
              <a:rPr lang="en-US" altLang="zh-CN" sz="1800" b="1" dirty="0">
                <a:solidFill>
                  <a:srgbClr val="DE3412"/>
                </a:solidFill>
                <a:latin typeface="+mj-lt"/>
              </a:rPr>
              <a:t>PyTorch</a:t>
            </a:r>
            <a:r>
              <a:rPr lang="en-US" altLang="zh-CN" sz="1800" dirty="0"/>
              <a:t> models on almost any device and distributed configuration, automatic mixed precision.</a:t>
            </a:r>
            <a:endParaRPr lang="zh-CN" altLang="en-US" sz="1800" dirty="0"/>
          </a:p>
        </p:txBody>
      </p:sp>
      <p:pic>
        <p:nvPicPr>
          <p:cNvPr id="2052" name="Picture 4" descr="PyTorch">
            <a:extLst>
              <a:ext uri="{FF2B5EF4-FFF2-40B4-BE49-F238E27FC236}">
                <a16:creationId xmlns:a16="http://schemas.microsoft.com/office/drawing/2014/main" id="{446E559B-6374-4FF6-279E-3590D07F2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51" y="2100712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B7CFAB-4E6D-8C7F-D513-E18E980850CD}"/>
              </a:ext>
            </a:extLst>
          </p:cNvPr>
          <p:cNvSpPr txBox="1"/>
          <p:nvPr/>
        </p:nvSpPr>
        <p:spPr>
          <a:xfrm>
            <a:off x="6096000" y="4086609"/>
            <a:ext cx="6096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+mj-ea"/>
                <a:ea typeface="+mj-ea"/>
              </a:defRPr>
            </a:lvl1pPr>
          </a:lstStyle>
          <a:p>
            <a:r>
              <a:rPr lang="en-US" altLang="zh-CN" sz="1800" b="1" dirty="0">
                <a:solidFill>
                  <a:srgbClr val="DE3412"/>
                </a:solidFill>
                <a:latin typeface="+mj-lt"/>
              </a:rPr>
              <a:t>PyTorch</a:t>
            </a:r>
            <a:r>
              <a:rPr lang="en-US" altLang="zh-CN" sz="1800" dirty="0"/>
              <a:t> is a Python package that provides two high-level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Tensor computation (like NumPy) with strong </a:t>
            </a:r>
            <a:r>
              <a:rPr lang="en-US" altLang="zh-CN" sz="1600" b="1" dirty="0">
                <a:latin typeface="+mj-lt"/>
              </a:rPr>
              <a:t>GPU</a:t>
            </a:r>
            <a:r>
              <a:rPr lang="en-US" altLang="zh-CN" sz="1600" dirty="0"/>
              <a:t>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Deep neural networks built on a tape-based </a:t>
            </a:r>
            <a:r>
              <a:rPr lang="en-US" altLang="zh-CN" sz="1600" dirty="0" err="1"/>
              <a:t>autograd</a:t>
            </a:r>
            <a:r>
              <a:rPr lang="en-US" altLang="zh-CN" sz="1600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413526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937C8-1E91-1F21-7545-BF6955AE8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mocratizing AI: The Hugging Face Ethos of Accessible ML">
            <a:extLst>
              <a:ext uri="{FF2B5EF4-FFF2-40B4-BE49-F238E27FC236}">
                <a16:creationId xmlns:a16="http://schemas.microsoft.com/office/drawing/2014/main" id="{05849F50-4431-0034-3D35-4BD7B1095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17079" b="28045"/>
          <a:stretch/>
        </p:blipFill>
        <p:spPr bwMode="auto">
          <a:xfrm>
            <a:off x="-142567" y="0"/>
            <a:ext cx="1155290" cy="83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orch">
            <a:extLst>
              <a:ext uri="{FF2B5EF4-FFF2-40B4-BE49-F238E27FC236}">
                <a16:creationId xmlns:a16="http://schemas.microsoft.com/office/drawing/2014/main" id="{7E9F8EAF-7EF4-AB0E-DB8B-2F753C15A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04" y="0"/>
            <a:ext cx="1387884" cy="77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B94BF5-47DB-315A-3A39-7BD9773393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81"/>
          <a:stretch/>
        </p:blipFill>
        <p:spPr>
          <a:xfrm>
            <a:off x="2007952" y="2110415"/>
            <a:ext cx="8155077" cy="263716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6B13A8-A6C5-912F-D44D-EAB34A4E7A96}"/>
              </a:ext>
            </a:extLst>
          </p:cNvPr>
          <p:cNvSpPr/>
          <p:nvPr/>
        </p:nvSpPr>
        <p:spPr>
          <a:xfrm>
            <a:off x="2007952" y="2110415"/>
            <a:ext cx="8176096" cy="2637169"/>
          </a:xfrm>
          <a:prstGeom prst="rect">
            <a:avLst/>
          </a:prstGeom>
          <a:solidFill>
            <a:schemeClr val="dk1">
              <a:alpha val="69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3753A5-009E-4E74-5FD9-47DFB56B42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954"/>
          <a:stretch/>
        </p:blipFill>
        <p:spPr>
          <a:xfrm>
            <a:off x="4709616" y="3636023"/>
            <a:ext cx="1386384" cy="3263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3C95E1-861B-4430-E922-5EEF1FA2A4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551" t="58439" b="29085"/>
          <a:stretch/>
        </p:blipFill>
        <p:spPr>
          <a:xfrm>
            <a:off x="8169252" y="3628102"/>
            <a:ext cx="1993777" cy="3342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3906CA2-18D4-DB1E-DBE2-5A88FFF3ADFE}"/>
              </a:ext>
            </a:extLst>
          </p:cNvPr>
          <p:cNvSpPr txBox="1"/>
          <p:nvPr/>
        </p:nvSpPr>
        <p:spPr>
          <a:xfrm>
            <a:off x="7671637" y="4800288"/>
            <a:ext cx="298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Parallel Computing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99EDF8-C248-FEB1-4E3D-58A1296D998D}"/>
              </a:ext>
            </a:extLst>
          </p:cNvPr>
          <p:cNvSpPr txBox="1"/>
          <p:nvPr/>
        </p:nvSpPr>
        <p:spPr>
          <a:xfrm>
            <a:off x="1531357" y="4800288"/>
            <a:ext cx="298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  <a:ea typeface="+mj-ea"/>
              </a:rPr>
              <a:t>GPU</a:t>
            </a:r>
            <a:endParaRPr lang="zh-CN" altLang="en-US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0246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accel="20000" decel="8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A2E1E-1FBD-D5EC-68B9-2C62472F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B928F3-FD87-2C42-C3FB-04C84C7A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5"/>
          <a:stretch/>
        </p:blipFill>
        <p:spPr>
          <a:xfrm>
            <a:off x="0" y="0"/>
            <a:ext cx="5043948" cy="6858000"/>
          </a:xfrm>
          <a:prstGeom prst="rect">
            <a:avLst/>
          </a:prstGeom>
        </p:spPr>
      </p:pic>
      <p:pic>
        <p:nvPicPr>
          <p:cNvPr id="2050" name="Picture 2" descr="Democratizing AI: The Hugging Face Ethos of Accessible ML">
            <a:extLst>
              <a:ext uri="{FF2B5EF4-FFF2-40B4-BE49-F238E27FC236}">
                <a16:creationId xmlns:a16="http://schemas.microsoft.com/office/drawing/2014/main" id="{33BEE922-8747-9D7D-A583-800798984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17079" b="28045"/>
          <a:stretch/>
        </p:blipFill>
        <p:spPr bwMode="auto">
          <a:xfrm>
            <a:off x="11036710" y="0"/>
            <a:ext cx="1155290" cy="83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D4E327-C5DE-6B1D-1065-5CB59286CC86}"/>
              </a:ext>
            </a:extLst>
          </p:cNvPr>
          <p:cNvSpPr txBox="1"/>
          <p:nvPr/>
        </p:nvSpPr>
        <p:spPr>
          <a:xfrm>
            <a:off x="6039465" y="3198167"/>
            <a:ext cx="5574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</a:rPr>
              <a:t>SamLowe/</a:t>
            </a:r>
            <a:r>
              <a:rPr lang="en-US" altLang="zh-CN" sz="2400" dirty="0" err="1">
                <a:latin typeface="+mj-ea"/>
                <a:ea typeface="+mj-ea"/>
              </a:rPr>
              <a:t>roberta</a:t>
            </a:r>
            <a:r>
              <a:rPr lang="en-US" altLang="zh-CN" sz="2400" dirty="0">
                <a:latin typeface="+mj-ea"/>
                <a:ea typeface="+mj-ea"/>
              </a:rPr>
              <a:t>-base-</a:t>
            </a:r>
            <a:r>
              <a:rPr lang="en-US" altLang="zh-CN" sz="2400" dirty="0" err="1">
                <a:latin typeface="+mj-ea"/>
                <a:ea typeface="+mj-ea"/>
              </a:rPr>
              <a:t>go_emotions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0BFE20-69C2-9A4C-E5B2-24D608EE65CF}"/>
              </a:ext>
            </a:extLst>
          </p:cNvPr>
          <p:cNvSpPr/>
          <p:nvPr/>
        </p:nvSpPr>
        <p:spPr>
          <a:xfrm>
            <a:off x="6027175" y="3185652"/>
            <a:ext cx="1730478" cy="471948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1FE875-4AFF-6FD5-B450-4415DCDE8E8D}"/>
              </a:ext>
            </a:extLst>
          </p:cNvPr>
          <p:cNvSpPr/>
          <p:nvPr/>
        </p:nvSpPr>
        <p:spPr>
          <a:xfrm>
            <a:off x="7769943" y="3185652"/>
            <a:ext cx="970937" cy="471948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2E9A92-0191-D778-DC87-FE8C950C8B72}"/>
              </a:ext>
            </a:extLst>
          </p:cNvPr>
          <p:cNvSpPr/>
          <p:nvPr/>
        </p:nvSpPr>
        <p:spPr>
          <a:xfrm>
            <a:off x="8753170" y="3185652"/>
            <a:ext cx="2553927" cy="471948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CB8D34-98C0-6637-D66C-D1068A47492B}"/>
              </a:ext>
            </a:extLst>
          </p:cNvPr>
          <p:cNvSpPr txBox="1"/>
          <p:nvPr/>
        </p:nvSpPr>
        <p:spPr>
          <a:xfrm>
            <a:off x="6304937" y="3670115"/>
            <a:ext cx="146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The Author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4B476D-4DCF-0F65-2772-C53FA31EF159}"/>
              </a:ext>
            </a:extLst>
          </p:cNvPr>
          <p:cNvSpPr txBox="1"/>
          <p:nvPr/>
        </p:nvSpPr>
        <p:spPr>
          <a:xfrm>
            <a:off x="7757653" y="3670115"/>
            <a:ext cx="174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Model Name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30DA5D-21E3-5F8E-DA0A-DF21D28081C2}"/>
              </a:ext>
            </a:extLst>
          </p:cNvPr>
          <p:cNvSpPr txBox="1"/>
          <p:nvPr/>
        </p:nvSpPr>
        <p:spPr>
          <a:xfrm>
            <a:off x="9497961" y="3670115"/>
            <a:ext cx="174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Pre-Train Datasets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96718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The 50 most stylish films of all time | British GQ">
            <a:extLst>
              <a:ext uri="{FF2B5EF4-FFF2-40B4-BE49-F238E27FC236}">
                <a16:creationId xmlns:a16="http://schemas.microsoft.com/office/drawing/2014/main" id="{17DE89A5-205A-147E-B79B-517E8C9DF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78" b="99630" l="4271" r="97031">
                        <a14:foregroundMark x1="9896" y1="18796" x2="9583" y2="22685"/>
                        <a14:foregroundMark x1="8229" y1="37407" x2="8542" y2="45833"/>
                        <a14:foregroundMark x1="18281" y1="8704" x2="19688" y2="16389"/>
                        <a14:foregroundMark x1="27083" y1="10463" x2="28229" y2="14630"/>
                        <a14:foregroundMark x1="20156" y1="21111" x2="19531" y2="25370"/>
                        <a14:foregroundMark x1="16875" y1="9722" x2="16146" y2="13796"/>
                        <a14:foregroundMark x1="13229" y1="70648" x2="13073" y2="81111"/>
                        <a14:foregroundMark x1="9740" y1="70926" x2="7917" y2="76944"/>
                        <a14:foregroundMark x1="6458" y1="83148" x2="4688" y2="91019"/>
                        <a14:foregroundMark x1="7031" y1="75000" x2="5313" y2="76667"/>
                        <a14:foregroundMark x1="5990" y1="73796" x2="5729" y2="78241"/>
                        <a14:foregroundMark x1="4271" y1="97037" x2="4271" y2="99630"/>
                        <a14:foregroundMark x1="13646" y1="88611" x2="13281" y2="97963"/>
                        <a14:foregroundMark x1="53854" y1="8611" x2="54583" y2="8148"/>
                        <a14:foregroundMark x1="62969" y1="35741" x2="62083" y2="44907"/>
                        <a14:foregroundMark x1="65104" y1="27500" x2="63229" y2="29815"/>
                        <a14:foregroundMark x1="43385" y1="7870" x2="43698" y2="16759"/>
                        <a14:foregroundMark x1="67344" y1="10926" x2="67188" y2="21481"/>
                        <a14:foregroundMark x1="67188" y1="21481" x2="67188" y2="21481"/>
                        <a14:foregroundMark x1="39010" y1="84259" x2="40000" y2="92222"/>
                        <a14:foregroundMark x1="38281" y1="95648" x2="36510" y2="98611"/>
                        <a14:foregroundMark x1="89271" y1="30278" x2="88281" y2="48056"/>
                        <a14:foregroundMark x1="93958" y1="26852" x2="92969" y2="36852"/>
                        <a14:foregroundMark x1="92760" y1="75741" x2="92500" y2="88889"/>
                        <a14:foregroundMark x1="88854" y1="84722" x2="88698" y2="94352"/>
                        <a14:foregroundMark x1="88854" y1="94352" x2="94115" y2="94167"/>
                        <a14:foregroundMark x1="94115" y1="94167" x2="94896" y2="94167"/>
                        <a14:foregroundMark x1="95625" y1="83981" x2="97031" y2="91944"/>
                        <a14:foregroundMark x1="55156" y1="54352" x2="52604" y2="68519"/>
                        <a14:foregroundMark x1="49375" y1="55093" x2="53229" y2="75000"/>
                        <a14:foregroundMark x1="53229" y1="75000" x2="53542" y2="75833"/>
                        <a14:backgroundMark x1="15625" y1="17500" x2="16302" y2="19815"/>
                        <a14:backgroundMark x1="17396" y1="22778" x2="17240" y2="24907"/>
                        <a14:backgroundMark x1="7760" y1="91019" x2="7240" y2="9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18350"/>
            <a:ext cx="8959377" cy="503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AD9043-C949-9E5F-5321-CE5A47BC7824}"/>
              </a:ext>
            </a:extLst>
          </p:cNvPr>
          <p:cNvSpPr txBox="1"/>
          <p:nvPr/>
        </p:nvSpPr>
        <p:spPr>
          <a:xfrm>
            <a:off x="5938348" y="399393"/>
            <a:ext cx="6096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+mj-ea"/>
                <a:ea typeface="+mj-ea"/>
              </a:rPr>
              <a:t>“</a:t>
            </a:r>
            <a:r>
              <a:rPr lang="en-US" altLang="zh-CN" sz="2000" dirty="0">
                <a:latin typeface="+mj-ea"/>
                <a:ea typeface="+mj-ea"/>
              </a:rPr>
              <a:t>M</a:t>
            </a:r>
            <a:r>
              <a:rPr lang="en-US" altLang="zh-CN" b="0" i="0" dirty="0">
                <a:effectLst/>
                <a:latin typeface="+mj-ea"/>
                <a:ea typeface="+mj-ea"/>
              </a:rPr>
              <a:t>eta-analysis suggests that mood induction by film clips is a highly effective method to generate negative and positive affective reactions.</a:t>
            </a:r>
            <a:r>
              <a:rPr lang="en-US" altLang="zh-CN" dirty="0">
                <a:latin typeface="+mj-ea"/>
                <a:ea typeface="+mj-ea"/>
              </a:rPr>
              <a:t>”</a:t>
            </a:r>
          </a:p>
          <a:p>
            <a:pPr algn="r"/>
            <a:r>
              <a:rPr lang="en-US" altLang="zh-CN" b="0" i="0" dirty="0">
                <a:effectLst/>
                <a:latin typeface="Source Sans Pro" panose="020B0503030403020204" pitchFamily="34" charset="0"/>
              </a:rPr>
              <a:t>Fernández-Aguilar, Luz, et al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Picture 4" descr="The 50 most stylish films of all time | British GQ">
            <a:extLst>
              <a:ext uri="{FF2B5EF4-FFF2-40B4-BE49-F238E27FC236}">
                <a16:creationId xmlns:a16="http://schemas.microsoft.com/office/drawing/2014/main" id="{BEAF11FE-01AE-387F-1B36-E4FE73B4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78" b="99630" l="4271" r="97031">
                        <a14:foregroundMark x1="13229" y1="70648" x2="13073" y2="81111"/>
                        <a14:foregroundMark x1="9740" y1="70926" x2="7917" y2="76944"/>
                        <a14:foregroundMark x1="6458" y1="83148" x2="4688" y2="91019"/>
                        <a14:foregroundMark x1="7031" y1="75000" x2="5313" y2="76667"/>
                        <a14:foregroundMark x1="5990" y1="73796" x2="5729" y2="78241"/>
                        <a14:foregroundMark x1="4271" y1="97037" x2="4271" y2="99630"/>
                        <a14:foregroundMark x1="13646" y1="88611" x2="13281" y2="97963"/>
                        <a14:foregroundMark x1="53854" y1="8611" x2="54583" y2="8148"/>
                        <a14:foregroundMark x1="39010" y1="84259" x2="40000" y2="92222"/>
                        <a14:foregroundMark x1="38281" y1="95648" x2="36510" y2="98611"/>
                        <a14:foregroundMark x1="92760" y1="75741" x2="92500" y2="88889"/>
                        <a14:foregroundMark x1="88854" y1="84722" x2="88698" y2="94352"/>
                        <a14:foregroundMark x1="88854" y1="94352" x2="94115" y2="94167"/>
                        <a14:foregroundMark x1="94115" y1="94167" x2="94896" y2="94167"/>
                        <a14:foregroundMark x1="95625" y1="83981" x2="97031" y2="91944"/>
                        <a14:foregroundMark x1="55156" y1="54352" x2="52604" y2="68519"/>
                        <a14:foregroundMark x1="49375" y1="55093" x2="53229" y2="75000"/>
                        <a14:foregroundMark x1="53229" y1="75000" x2="53542" y2="75833"/>
                        <a14:foregroundMark x1="13073" y1="56296" x2="14635" y2="57315"/>
                        <a14:foregroundMark x1="13854" y1="55000" x2="15052" y2="55556"/>
                        <a14:foregroundMark x1="12760" y1="55833" x2="12188" y2="58889"/>
                        <a14:foregroundMark x1="25156" y1="38611" x2="25677" y2="44722"/>
                        <a14:foregroundMark x1="25833" y1="36481" x2="27813" y2="37778"/>
                        <a14:foregroundMark x1="25104" y1="37130" x2="24531" y2="36296"/>
                        <a14:foregroundMark x1="74323" y1="42870" x2="74167" y2="54167"/>
                        <a14:foregroundMark x1="70677" y1="38148" x2="72604" y2="38426"/>
                        <a14:foregroundMark x1="72604" y1="38611" x2="75625" y2="38148"/>
                        <a14:foregroundMark x1="92344" y1="69630" x2="95000" y2="69630"/>
                        <a14:foregroundMark x1="92188" y1="69444" x2="91927" y2="72037"/>
                        <a14:foregroundMark x1="91875" y1="72685" x2="91406" y2="71852"/>
                        <a14:foregroundMark x1="91615" y1="73889" x2="91771" y2="68611"/>
                        <a14:foregroundMark x1="91719" y1="69352" x2="91458" y2="71481"/>
                        <a14:foregroundMark x1="92604" y1="68611" x2="91094" y2="69907"/>
                        <a14:foregroundMark x1="91458" y1="69352" x2="92031" y2="72685"/>
                        <a14:backgroundMark x1="15625" y1="17500" x2="16302" y2="19815"/>
                        <a14:backgroundMark x1="17396" y1="22778" x2="17240" y2="24907"/>
                        <a14:backgroundMark x1="7760" y1="91019" x2="7240" y2="94722"/>
                        <a14:backgroundMark x1="37865" y1="37870" x2="36667" y2="24537"/>
                        <a14:backgroundMark x1="38646" y1="42315" x2="42552" y2="33056"/>
                        <a14:backgroundMark x1="42552" y1="33056" x2="42604" y2="33056"/>
                        <a14:backgroundMark x1="43438" y1="41574" x2="44844" y2="33611"/>
                        <a14:backgroundMark x1="43333" y1="14537" x2="43125" y2="5556"/>
                        <a14:backgroundMark x1="26719" y1="12222" x2="27865" y2="27130"/>
                        <a14:backgroundMark x1="27865" y1="11852" x2="28385" y2="16759"/>
                        <a14:backgroundMark x1="27031" y1="10093" x2="26771" y2="15648"/>
                        <a14:backgroundMark x1="18542" y1="6019" x2="20885" y2="18519"/>
                        <a14:backgroundMark x1="17031" y1="11389" x2="16510" y2="10000"/>
                        <a14:backgroundMark x1="16979" y1="9537" x2="16406" y2="15926"/>
                        <a14:backgroundMark x1="19844" y1="19722" x2="19740" y2="26852"/>
                        <a14:backgroundMark x1="12500" y1="23704" x2="14010" y2="49074"/>
                        <a14:backgroundMark x1="11094" y1="20463" x2="16875" y2="37870"/>
                        <a14:backgroundMark x1="16875" y1="37870" x2="16875" y2="37870"/>
                        <a14:backgroundMark x1="10990" y1="20000" x2="8438" y2="24722"/>
                        <a14:backgroundMark x1="10104" y1="17315" x2="9583" y2="29352"/>
                        <a14:backgroundMark x1="9635" y1="36852" x2="11875" y2="54167"/>
                        <a14:backgroundMark x1="8125" y1="38611" x2="8854" y2="53426"/>
                        <a14:backgroundMark x1="16979" y1="34907" x2="21927" y2="48056"/>
                        <a14:backgroundMark x1="8698" y1="35648" x2="8125" y2="43426"/>
                        <a14:backgroundMark x1="67240" y1="13056" x2="68594" y2="38611"/>
                        <a14:backgroundMark x1="67188" y1="29907" x2="63906" y2="43241"/>
                        <a14:backgroundMark x1="62552" y1="31667" x2="63281" y2="45370"/>
                        <a14:backgroundMark x1="65521" y1="28519" x2="61198" y2="32315"/>
                        <a14:backgroundMark x1="60260" y1="34444" x2="59844" y2="38889"/>
                        <a14:backgroundMark x1="61354" y1="33889" x2="61094" y2="30556"/>
                        <a14:backgroundMark x1="66719" y1="45093" x2="69896" y2="53056"/>
                        <a14:backgroundMark x1="69896" y1="53056" x2="69896" y2="53056"/>
                        <a14:backgroundMark x1="72448" y1="30556" x2="74115" y2="35463"/>
                        <a14:backgroundMark x1="74844" y1="33611" x2="75647" y2="36547"/>
                        <a14:backgroundMark x1="76979" y1="52500" x2="77708" y2="57315"/>
                        <a14:backgroundMark x1="75677" y1="21019" x2="78906" y2="26296"/>
                        <a14:backgroundMark x1="67969" y1="11667" x2="66615" y2="15463"/>
                        <a14:backgroundMark x1="80417" y1="26296" x2="80625" y2="41389"/>
                        <a14:backgroundMark x1="89896" y1="28426" x2="89479" y2="40556"/>
                        <a14:backgroundMark x1="92917" y1="26296" x2="93229" y2="39259"/>
                        <a14:backgroundMark x1="91406" y1="43148" x2="89635" y2="49537"/>
                        <a14:backgroundMark x1="89219" y1="38056" x2="85417" y2="45926"/>
                        <a14:backgroundMark x1="85677" y1="44537" x2="88542" y2="50741"/>
                        <a14:backgroundMark x1="88542" y1="50741" x2="88542" y2="50741"/>
                        <a14:backgroundMark x1="88385" y1="43796" x2="89948" y2="47500"/>
                        <a14:backgroundMark x1="88906" y1="40556" x2="88854" y2="46111"/>
                        <a14:backgroundMark x1="85000" y1="47778" x2="87656" y2="48333"/>
                        <a14:backgroundMark x1="90938" y1="52778" x2="91563" y2="55741"/>
                        <a14:backgroundMark x1="92292" y1="57315" x2="92813" y2="63426"/>
                        <a14:backgroundMark x1="91927" y1="65833" x2="91822" y2="69330"/>
                        <a14:backgroundMark x1="90402" y1="69938" x2="89948" y2="71574"/>
                        <a14:backgroundMark x1="90603" y1="69212" x2="90411" y2="69905"/>
                        <a14:backgroundMark x1="91719" y1="65185" x2="90961" y2="67920"/>
                        <a14:backgroundMark x1="90208" y1="73056" x2="89219" y2="78241"/>
                        <a14:backgroundMark x1="17917" y1="46667" x2="18385" y2="52037"/>
                        <a14:backgroundMark x1="17031" y1="58889" x2="17448" y2="61944"/>
                        <a14:backgroundMark x1="16875" y1="60278" x2="16667" y2="64352"/>
                        <a14:backgroundMark x1="16250" y1="64352" x2="16198" y2="66204"/>
                        <a14:backgroundMark x1="30208" y1="32500" x2="30208" y2="34907"/>
                        <a14:backgroundMark x1="73490" y1="34722" x2="72292" y2="35370"/>
                        <a14:backgroundMark x1="43646" y1="7685" x2="42292" y2="7685"/>
                        <a14:backgroundMark x1="43646" y1="15741" x2="44115" y2="17130"/>
                        <a14:backgroundMark x1="8802" y1="56574" x2="10313" y2="56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818350"/>
            <a:ext cx="8959377" cy="503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C9A4183-0A1B-3E65-6065-FAE188898454}"/>
              </a:ext>
            </a:extLst>
          </p:cNvPr>
          <p:cNvSpPr/>
          <p:nvPr/>
        </p:nvSpPr>
        <p:spPr>
          <a:xfrm>
            <a:off x="1541207" y="2867333"/>
            <a:ext cx="9109587" cy="112333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A recommendation list of movies to help people against negative moods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757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2000" decel="7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" presetClass="entr" presetSubtype="4" accel="18000" decel="8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5DFCC-4407-FCF6-6FA4-7F415D9F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D8DD0ED-4461-7653-80A9-EC3FB862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7" y="2449295"/>
            <a:ext cx="6096000" cy="4881327"/>
          </a:xfrm>
          <a:prstGeom prst="rect">
            <a:avLst/>
          </a:prstGeom>
        </p:spPr>
      </p:pic>
      <p:pic>
        <p:nvPicPr>
          <p:cNvPr id="2050" name="Picture 2" descr="Democratizing AI: The Hugging Face Ethos of Accessible ML">
            <a:extLst>
              <a:ext uri="{FF2B5EF4-FFF2-40B4-BE49-F238E27FC236}">
                <a16:creationId xmlns:a16="http://schemas.microsoft.com/office/drawing/2014/main" id="{873156DA-E667-D456-2A0F-293825CAE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17079" b="28045"/>
          <a:stretch/>
        </p:blipFill>
        <p:spPr bwMode="auto">
          <a:xfrm>
            <a:off x="11036710" y="0"/>
            <a:ext cx="1155290" cy="83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CA83657-E4E0-4E17-4C1F-27EE0514F184}"/>
              </a:ext>
            </a:extLst>
          </p:cNvPr>
          <p:cNvGrpSpPr/>
          <p:nvPr/>
        </p:nvGrpSpPr>
        <p:grpSpPr>
          <a:xfrm>
            <a:off x="3190567" y="-6052592"/>
            <a:ext cx="6096000" cy="8715247"/>
            <a:chOff x="28179" y="-732005"/>
            <a:chExt cx="6096000" cy="871524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7DEF169-D5DC-D9CE-3AEA-04440D81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564"/>
            <a:stretch/>
          </p:blipFill>
          <p:spPr>
            <a:xfrm>
              <a:off x="28179" y="3717300"/>
              <a:ext cx="6096000" cy="426594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96F0F0D-1DC2-753B-3B12-E78D800DC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79" y="-732005"/>
              <a:ext cx="6096000" cy="444930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666504C-6BAD-E15B-69D5-0AE387BDAD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6713"/>
          <a:stretch/>
        </p:blipFill>
        <p:spPr>
          <a:xfrm>
            <a:off x="3190567" y="3664801"/>
            <a:ext cx="6096000" cy="16046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C5543F5-E351-EE4B-8424-37A05C8E8779}"/>
              </a:ext>
            </a:extLst>
          </p:cNvPr>
          <p:cNvSpPr txBox="1"/>
          <p:nvPr/>
        </p:nvSpPr>
        <p:spPr>
          <a:xfrm>
            <a:off x="985684" y="170404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Input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E19D0C0-0A26-8C1D-9B51-E395A4250F79}"/>
              </a:ext>
            </a:extLst>
          </p:cNvPr>
          <p:cNvSpPr txBox="1"/>
          <p:nvPr/>
        </p:nvSpPr>
        <p:spPr>
          <a:xfrm>
            <a:off x="985684" y="525608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output</a:t>
            </a:r>
            <a:endParaRPr lang="zh-CN" altLang="en-US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100BD1-ACD5-0AD6-5694-CAE961E0684D}"/>
              </a:ext>
            </a:extLst>
          </p:cNvPr>
          <p:cNvSpPr/>
          <p:nvPr/>
        </p:nvSpPr>
        <p:spPr>
          <a:xfrm>
            <a:off x="3190567" y="2662655"/>
            <a:ext cx="6096000" cy="10021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latin typeface="+mj-lt"/>
                <a:ea typeface="+mj-ea"/>
              </a:rPr>
              <a:t>SamLowe/roberta-base-go_emotions</a:t>
            </a:r>
            <a:endParaRPr lang="zh-CN" altLang="en-US" sz="1800" b="1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748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1.25E-6 0.175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00078 0.173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A76C618-57A6-E570-AEB2-367B913136E4}"/>
              </a:ext>
            </a:extLst>
          </p:cNvPr>
          <p:cNvSpPr/>
          <p:nvPr/>
        </p:nvSpPr>
        <p:spPr>
          <a:xfrm>
            <a:off x="0" y="5132439"/>
            <a:ext cx="12192000" cy="171081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D296429-6A80-983D-3B06-E5F350D05E0B}"/>
              </a:ext>
            </a:extLst>
          </p:cNvPr>
          <p:cNvSpPr/>
          <p:nvPr/>
        </p:nvSpPr>
        <p:spPr>
          <a:xfrm>
            <a:off x="0" y="1755680"/>
            <a:ext cx="12192000" cy="171081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986EF1-53A9-BDC9-79E5-B67E38A19F26}"/>
              </a:ext>
            </a:extLst>
          </p:cNvPr>
          <p:cNvGrpSpPr/>
          <p:nvPr/>
        </p:nvGrpSpPr>
        <p:grpSpPr>
          <a:xfrm>
            <a:off x="2566949" y="3598917"/>
            <a:ext cx="8586909" cy="1401097"/>
            <a:chOff x="1097223" y="1880418"/>
            <a:chExt cx="9229353" cy="140109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88EECF5-24F3-1D5E-34BA-1FB49BBD7452}"/>
                </a:ext>
              </a:extLst>
            </p:cNvPr>
            <p:cNvGrpSpPr/>
            <p:nvPr/>
          </p:nvGrpSpPr>
          <p:grpSpPr>
            <a:xfrm>
              <a:off x="1097223" y="1880418"/>
              <a:ext cx="7293044" cy="1401097"/>
              <a:chOff x="1097223" y="1880418"/>
              <a:chExt cx="7293044" cy="1401097"/>
            </a:xfrm>
          </p:grpSpPr>
          <p:pic>
            <p:nvPicPr>
              <p:cNvPr id="4098" name="Picture 2" descr="CTRL (2024) - IMDb">
                <a:extLst>
                  <a:ext uri="{FF2B5EF4-FFF2-40B4-BE49-F238E27FC236}">
                    <a16:creationId xmlns:a16="http://schemas.microsoft.com/office/drawing/2014/main" id="{4393F88E-1C76-73FB-48C0-75B489E896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7223" y="1880418"/>
                <a:ext cx="1176469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Nombarathi Poovu (1987) - IMDb">
                <a:extLst>
                  <a:ext uri="{FF2B5EF4-FFF2-40B4-BE49-F238E27FC236}">
                    <a16:creationId xmlns:a16="http://schemas.microsoft.com/office/drawing/2014/main" id="{C18E5C95-434C-10F6-AC93-D76EB9B368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6427" y="1880418"/>
                <a:ext cx="1182499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Kidan Piece of Darkness (2016) - IMDb">
                <a:extLst>
                  <a:ext uri="{FF2B5EF4-FFF2-40B4-BE49-F238E27FC236}">
                    <a16:creationId xmlns:a16="http://schemas.microsoft.com/office/drawing/2014/main" id="{BA0CB6E7-DE26-BC83-6B15-ACEE701146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7222" y="1880419"/>
                <a:ext cx="1022570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 descr="The Other Side (2014) - IMDb">
                <a:extLst>
                  <a:ext uri="{FF2B5EF4-FFF2-40B4-BE49-F238E27FC236}">
                    <a16:creationId xmlns:a16="http://schemas.microsoft.com/office/drawing/2014/main" id="{2200404B-DCE6-9264-8FBE-36C65CB69E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2528" y="1880420"/>
                <a:ext cx="1087739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6" name="Picture 10" descr="Love of Kill (TV Series 2022– ) - IMDb">
              <a:extLst>
                <a:ext uri="{FF2B5EF4-FFF2-40B4-BE49-F238E27FC236}">
                  <a16:creationId xmlns:a16="http://schemas.microsoft.com/office/drawing/2014/main" id="{E7DC6D4F-3262-282F-4328-C3BE258FA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4006" y="1880418"/>
              <a:ext cx="1022570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2BFA2EAF-E545-E38C-7C9E-6DD8A77E0B07}"/>
              </a:ext>
            </a:extLst>
          </p:cNvPr>
          <p:cNvSpPr txBox="1"/>
          <p:nvPr/>
        </p:nvSpPr>
        <p:spPr>
          <a:xfrm>
            <a:off x="291551" y="4114800"/>
            <a:ext cx="18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+mj-lt"/>
                <a:ea typeface="+mj-ea"/>
              </a:rPr>
              <a:t>Anger Film List</a:t>
            </a:r>
            <a:endParaRPr lang="zh-CN" altLang="en-US" b="1" dirty="0">
              <a:latin typeface="+mj-lt"/>
              <a:ea typeface="+mj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BA6FC3-6B2E-704A-C263-F297050B9AED}"/>
              </a:ext>
            </a:extLst>
          </p:cNvPr>
          <p:cNvGrpSpPr/>
          <p:nvPr/>
        </p:nvGrpSpPr>
        <p:grpSpPr>
          <a:xfrm>
            <a:off x="400245" y="1910555"/>
            <a:ext cx="10899897" cy="1408781"/>
            <a:chOff x="291552" y="3591232"/>
            <a:chExt cx="10899897" cy="140878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DD27716-86C6-7610-B091-2AD2B9E26233}"/>
                </a:ext>
              </a:extLst>
            </p:cNvPr>
            <p:cNvSpPr txBox="1"/>
            <p:nvPr/>
          </p:nvSpPr>
          <p:spPr>
            <a:xfrm>
              <a:off x="291552" y="4053796"/>
              <a:ext cx="1868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+mj-lt"/>
                  <a:ea typeface="+mj-ea"/>
                </a:rPr>
                <a:t>Loneliness Film List</a:t>
              </a:r>
              <a:endParaRPr lang="zh-CN" altLang="en-US" b="1" dirty="0">
                <a:latin typeface="+mj-lt"/>
                <a:ea typeface="+mj-ea"/>
              </a:endParaRPr>
            </a:p>
          </p:txBody>
        </p:sp>
        <p:pic>
          <p:nvPicPr>
            <p:cNvPr id="4108" name="Picture 12" descr="A Man Who Was Superman (2008) - IMDb">
              <a:extLst>
                <a:ext uri="{FF2B5EF4-FFF2-40B4-BE49-F238E27FC236}">
                  <a16:creationId xmlns:a16="http://schemas.microsoft.com/office/drawing/2014/main" id="{D2EA13AF-B944-F3CB-A9F7-8D8F0C138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717" y="3598918"/>
              <a:ext cx="973996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Warriors of the Rainbow: Seediq Bale II (2011) - IMDb">
              <a:extLst>
                <a:ext uri="{FF2B5EF4-FFF2-40B4-BE49-F238E27FC236}">
                  <a16:creationId xmlns:a16="http://schemas.microsoft.com/office/drawing/2014/main" id="{A2B5206F-2829-843C-4BCB-E5ECE459D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964" y="3598918"/>
              <a:ext cx="982858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Mutluluk Zamani (2017) - IMDb">
              <a:extLst>
                <a:ext uri="{FF2B5EF4-FFF2-40B4-BE49-F238E27FC236}">
                  <a16:creationId xmlns:a16="http://schemas.microsoft.com/office/drawing/2014/main" id="{08144F0A-FD01-43B1-5A2E-38F2C332E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663" y="3591232"/>
              <a:ext cx="982858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Home Run (2013) - IMDb">
              <a:extLst>
                <a:ext uri="{FF2B5EF4-FFF2-40B4-BE49-F238E27FC236}">
                  <a16:creationId xmlns:a16="http://schemas.microsoft.com/office/drawing/2014/main" id="{AAECA549-949E-E146-E73E-1AFC2CFE3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2732" y="3598919"/>
              <a:ext cx="1017369" cy="1358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Johnny Winter: Down &amp; Dirty (2014) - IMDb">
              <a:extLst>
                <a:ext uri="{FF2B5EF4-FFF2-40B4-BE49-F238E27FC236}">
                  <a16:creationId xmlns:a16="http://schemas.microsoft.com/office/drawing/2014/main" id="{B7C611A5-3D03-DE5B-E66E-7935EF3D73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83" r="13839"/>
            <a:stretch/>
          </p:blipFill>
          <p:spPr bwMode="auto">
            <a:xfrm>
              <a:off x="10090236" y="3598918"/>
              <a:ext cx="1101213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8DD56059-D7E6-1334-7D33-401DE9AE3E38}"/>
              </a:ext>
            </a:extLst>
          </p:cNvPr>
          <p:cNvSpPr/>
          <p:nvPr/>
        </p:nvSpPr>
        <p:spPr>
          <a:xfrm>
            <a:off x="0" y="6850295"/>
            <a:ext cx="12192000" cy="171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10A061-ECFD-6B13-813C-513F2558B32E}"/>
              </a:ext>
            </a:extLst>
          </p:cNvPr>
          <p:cNvSpPr txBox="1"/>
          <p:nvPr/>
        </p:nvSpPr>
        <p:spPr>
          <a:xfrm>
            <a:off x="291551" y="5664679"/>
            <a:ext cx="186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+mj-lt"/>
                <a:ea typeface="+mj-ea"/>
              </a:rPr>
              <a:t>Sadness Film List</a:t>
            </a:r>
            <a:endParaRPr lang="zh-CN" altLang="en-US" b="1" dirty="0">
              <a:latin typeface="+mj-lt"/>
              <a:ea typeface="+mj-ea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9EDBA48-DDAF-90DD-542B-90B0F7DE0BBD}"/>
              </a:ext>
            </a:extLst>
          </p:cNvPr>
          <p:cNvGrpSpPr/>
          <p:nvPr/>
        </p:nvGrpSpPr>
        <p:grpSpPr>
          <a:xfrm>
            <a:off x="2451231" y="5255497"/>
            <a:ext cx="8701515" cy="1520999"/>
            <a:chOff x="2451231" y="5255497"/>
            <a:chExt cx="8701515" cy="1520999"/>
          </a:xfrm>
        </p:grpSpPr>
        <p:pic>
          <p:nvPicPr>
            <p:cNvPr id="4118" name="Picture 22" descr="Team Khan (2018) - IMDb">
              <a:extLst>
                <a:ext uri="{FF2B5EF4-FFF2-40B4-BE49-F238E27FC236}">
                  <a16:creationId xmlns:a16="http://schemas.microsoft.com/office/drawing/2014/main" id="{95800104-9BE5-9584-9533-5588CE46C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231" y="5255497"/>
              <a:ext cx="977482" cy="145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Radio Star (film) - Wikipedia">
              <a:extLst>
                <a:ext uri="{FF2B5EF4-FFF2-40B4-BE49-F238E27FC236}">
                  <a16:creationId xmlns:a16="http://schemas.microsoft.com/office/drawing/2014/main" id="{2CCB78CB-9747-4437-75EA-29A7B37AC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318" y="5257642"/>
              <a:ext cx="1061504" cy="1518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26" descr="Dolores (2017) - IMDb">
              <a:extLst>
                <a:ext uri="{FF2B5EF4-FFF2-40B4-BE49-F238E27FC236}">
                  <a16:creationId xmlns:a16="http://schemas.microsoft.com/office/drawing/2014/main" id="{2FC72E68-4CEE-1665-7AFC-50AA41A6D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663" y="5255497"/>
              <a:ext cx="977482" cy="1455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BOSTON: An American Running Story (2017) - IMDb">
              <a:extLst>
                <a:ext uri="{FF2B5EF4-FFF2-40B4-BE49-F238E27FC236}">
                  <a16:creationId xmlns:a16="http://schemas.microsoft.com/office/drawing/2014/main" id="{D9EC9313-54CB-EFE9-7964-CE92ABD20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2732" y="5255497"/>
              <a:ext cx="977483" cy="1469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El gran León (2018) - IMDb">
              <a:extLst>
                <a:ext uri="{FF2B5EF4-FFF2-40B4-BE49-F238E27FC236}">
                  <a16:creationId xmlns:a16="http://schemas.microsoft.com/office/drawing/2014/main" id="{60D0341B-DFE1-5AF4-C53F-A45FDE5B2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242" y="5255497"/>
              <a:ext cx="1061504" cy="1513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D5C46A8-8701-ECEB-D149-C1F183CCBD75}"/>
              </a:ext>
            </a:extLst>
          </p:cNvPr>
          <p:cNvGrpSpPr/>
          <p:nvPr/>
        </p:nvGrpSpPr>
        <p:grpSpPr>
          <a:xfrm>
            <a:off x="291552" y="6975033"/>
            <a:ext cx="10749107" cy="1401097"/>
            <a:chOff x="291552" y="6975033"/>
            <a:chExt cx="10749107" cy="140109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0AB083B-30BC-E860-8D09-47A0E76BF869}"/>
                </a:ext>
              </a:extLst>
            </p:cNvPr>
            <p:cNvGrpSpPr/>
            <p:nvPr/>
          </p:nvGrpSpPr>
          <p:grpSpPr>
            <a:xfrm>
              <a:off x="2506112" y="6975033"/>
              <a:ext cx="8534547" cy="1401097"/>
              <a:chOff x="1152463" y="1880418"/>
              <a:chExt cx="9173074" cy="1401097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E5D75940-9A53-834B-150D-F19794C839FB}"/>
                  </a:ext>
                </a:extLst>
              </p:cNvPr>
              <p:cNvGrpSpPr/>
              <p:nvPr/>
            </p:nvGrpSpPr>
            <p:grpSpPr>
              <a:xfrm>
                <a:off x="1152463" y="1880418"/>
                <a:ext cx="7176257" cy="1401097"/>
                <a:chOff x="1152463" y="1880418"/>
                <a:chExt cx="7176257" cy="1401097"/>
              </a:xfrm>
            </p:grpSpPr>
            <p:pic>
              <p:nvPicPr>
                <p:cNvPr id="27" name="Picture 2">
                  <a:extLst>
                    <a:ext uri="{FF2B5EF4-FFF2-40B4-BE49-F238E27FC236}">
                      <a16:creationId xmlns:a16="http://schemas.microsoft.com/office/drawing/2014/main" id="{2ACF32D4-72BF-9D7E-267E-1E56841890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152463" y="1880418"/>
                  <a:ext cx="1065988" cy="1401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4">
                  <a:extLst>
                    <a:ext uri="{FF2B5EF4-FFF2-40B4-BE49-F238E27FC236}">
                      <a16:creationId xmlns:a16="http://schemas.microsoft.com/office/drawing/2014/main" id="{C0534253-FC69-3EFE-DFE9-3A056BCB80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3327430" y="1880418"/>
                  <a:ext cx="1020494" cy="1401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6">
                  <a:extLst>
                    <a:ext uri="{FF2B5EF4-FFF2-40B4-BE49-F238E27FC236}">
                      <a16:creationId xmlns:a16="http://schemas.microsoft.com/office/drawing/2014/main" id="{CF777D4C-7FBE-AFB2-7E24-A6A350E22A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307222" y="1908953"/>
                  <a:ext cx="1022570" cy="13440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8">
                  <a:extLst>
                    <a:ext uri="{FF2B5EF4-FFF2-40B4-BE49-F238E27FC236}">
                      <a16:creationId xmlns:a16="http://schemas.microsoft.com/office/drawing/2014/main" id="{413FD401-1D50-84D7-1B6E-CFC0DBB4D5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7364074" y="1880420"/>
                  <a:ext cx="964646" cy="1401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10">
                <a:extLst>
                  <a:ext uri="{FF2B5EF4-FFF2-40B4-BE49-F238E27FC236}">
                    <a16:creationId xmlns:a16="http://schemas.microsoft.com/office/drawing/2014/main" id="{F550A50A-5415-072D-4E2E-DBF1307C09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9305043" y="1880418"/>
                <a:ext cx="1020494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EBB715D-2ADD-8749-E974-6FFC0E2A079C}"/>
                </a:ext>
              </a:extLst>
            </p:cNvPr>
            <p:cNvSpPr txBox="1"/>
            <p:nvPr/>
          </p:nvSpPr>
          <p:spPr>
            <a:xfrm>
              <a:off x="291552" y="7490914"/>
              <a:ext cx="1868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+mj-lt"/>
                  <a:ea typeface="+mj-ea"/>
                </a:rPr>
                <a:t>Anxiety Film List</a:t>
              </a:r>
              <a:endParaRPr lang="zh-CN" altLang="en-US" b="1" dirty="0">
                <a:latin typeface="+mj-lt"/>
                <a:ea typeface="+mj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20EBC5B-7EBF-BF57-CEB6-1FA98DB8038C}"/>
              </a:ext>
            </a:extLst>
          </p:cNvPr>
          <p:cNvSpPr txBox="1"/>
          <p:nvPr/>
        </p:nvSpPr>
        <p:spPr>
          <a:xfrm>
            <a:off x="3691525" y="524225"/>
            <a:ext cx="53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+mj-lt"/>
                <a:ea typeface="+mj-ea"/>
              </a:rPr>
              <a:t>Mood Movie List</a:t>
            </a:r>
            <a:endParaRPr lang="zh-CN" altLang="en-US" sz="2800" b="1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705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D402E-D4F3-98A3-DF42-E7BF39B42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D11932E-7ABF-2295-346B-A7651AB58A4D}"/>
              </a:ext>
            </a:extLst>
          </p:cNvPr>
          <p:cNvSpPr/>
          <p:nvPr/>
        </p:nvSpPr>
        <p:spPr>
          <a:xfrm>
            <a:off x="0" y="3376759"/>
            <a:ext cx="12192000" cy="171081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C871E7-CC5B-25BA-61B4-8C479EAB133B}"/>
              </a:ext>
            </a:extLst>
          </p:cNvPr>
          <p:cNvSpPr/>
          <p:nvPr/>
        </p:nvSpPr>
        <p:spPr>
          <a:xfrm>
            <a:off x="0" y="0"/>
            <a:ext cx="12192000" cy="171081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B7CEDE4-9EA6-F796-8F85-580E28A676B0}"/>
              </a:ext>
            </a:extLst>
          </p:cNvPr>
          <p:cNvGrpSpPr/>
          <p:nvPr/>
        </p:nvGrpSpPr>
        <p:grpSpPr>
          <a:xfrm>
            <a:off x="2566949" y="1843237"/>
            <a:ext cx="8586909" cy="1401097"/>
            <a:chOff x="1097223" y="1880418"/>
            <a:chExt cx="9229353" cy="140109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44FA922-1276-3C0D-A951-AD03339A4196}"/>
                </a:ext>
              </a:extLst>
            </p:cNvPr>
            <p:cNvGrpSpPr/>
            <p:nvPr/>
          </p:nvGrpSpPr>
          <p:grpSpPr>
            <a:xfrm>
              <a:off x="1097223" y="1880418"/>
              <a:ext cx="7293044" cy="1401097"/>
              <a:chOff x="1097223" y="1880418"/>
              <a:chExt cx="7293044" cy="1401097"/>
            </a:xfrm>
          </p:grpSpPr>
          <p:pic>
            <p:nvPicPr>
              <p:cNvPr id="4098" name="Picture 2" descr="CTRL (2024) - IMDb">
                <a:extLst>
                  <a:ext uri="{FF2B5EF4-FFF2-40B4-BE49-F238E27FC236}">
                    <a16:creationId xmlns:a16="http://schemas.microsoft.com/office/drawing/2014/main" id="{B6F5D458-1B64-36F5-A2E5-F402390AAE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7223" y="1880418"/>
                <a:ext cx="1176469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Nombarathi Poovu (1987) - IMDb">
                <a:extLst>
                  <a:ext uri="{FF2B5EF4-FFF2-40B4-BE49-F238E27FC236}">
                    <a16:creationId xmlns:a16="http://schemas.microsoft.com/office/drawing/2014/main" id="{2C589BA0-DEFD-17C1-FBF2-CC94C5E077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6427" y="1880418"/>
                <a:ext cx="1182499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Kidan Piece of Darkness (2016) - IMDb">
                <a:extLst>
                  <a:ext uri="{FF2B5EF4-FFF2-40B4-BE49-F238E27FC236}">
                    <a16:creationId xmlns:a16="http://schemas.microsoft.com/office/drawing/2014/main" id="{9C813D8E-23FD-6A54-3B03-3C09729DD6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7222" y="1880419"/>
                <a:ext cx="1022570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 descr="The Other Side (2014) - IMDb">
                <a:extLst>
                  <a:ext uri="{FF2B5EF4-FFF2-40B4-BE49-F238E27FC236}">
                    <a16:creationId xmlns:a16="http://schemas.microsoft.com/office/drawing/2014/main" id="{B50FEC24-0E12-11F6-605F-16C5B5B617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2528" y="1880420"/>
                <a:ext cx="1087739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6" name="Picture 10" descr="Love of Kill (TV Series 2022– ) - IMDb">
              <a:extLst>
                <a:ext uri="{FF2B5EF4-FFF2-40B4-BE49-F238E27FC236}">
                  <a16:creationId xmlns:a16="http://schemas.microsoft.com/office/drawing/2014/main" id="{18EF69C7-5919-B8B8-5962-D5B98E76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4006" y="1880418"/>
              <a:ext cx="1022570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D74BD39B-79D4-6B79-4B8F-CE60211BD492}"/>
              </a:ext>
            </a:extLst>
          </p:cNvPr>
          <p:cNvSpPr txBox="1"/>
          <p:nvPr/>
        </p:nvSpPr>
        <p:spPr>
          <a:xfrm>
            <a:off x="291551" y="2359120"/>
            <a:ext cx="18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+mj-lt"/>
                <a:ea typeface="+mj-ea"/>
              </a:rPr>
              <a:t>Anger Film List</a:t>
            </a:r>
            <a:endParaRPr lang="zh-CN" altLang="en-US" b="1" dirty="0">
              <a:latin typeface="+mj-lt"/>
              <a:ea typeface="+mj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5E1CF34-9639-7205-21CE-9F96A6030722}"/>
              </a:ext>
            </a:extLst>
          </p:cNvPr>
          <p:cNvGrpSpPr/>
          <p:nvPr/>
        </p:nvGrpSpPr>
        <p:grpSpPr>
          <a:xfrm>
            <a:off x="400245" y="154875"/>
            <a:ext cx="10899897" cy="1408781"/>
            <a:chOff x="291552" y="3591232"/>
            <a:chExt cx="10899897" cy="140878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37B7DA9-39FA-7548-5D22-F3573F272610}"/>
                </a:ext>
              </a:extLst>
            </p:cNvPr>
            <p:cNvSpPr txBox="1"/>
            <p:nvPr/>
          </p:nvSpPr>
          <p:spPr>
            <a:xfrm>
              <a:off x="291552" y="4053796"/>
              <a:ext cx="1868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+mj-lt"/>
                  <a:ea typeface="+mj-ea"/>
                </a:rPr>
                <a:t>Loneliness Film List</a:t>
              </a:r>
              <a:endParaRPr lang="zh-CN" altLang="en-US" b="1" dirty="0">
                <a:latin typeface="+mj-lt"/>
                <a:ea typeface="+mj-ea"/>
              </a:endParaRPr>
            </a:p>
          </p:txBody>
        </p:sp>
        <p:pic>
          <p:nvPicPr>
            <p:cNvPr id="4108" name="Picture 12" descr="A Man Who Was Superman (2008) - IMDb">
              <a:extLst>
                <a:ext uri="{FF2B5EF4-FFF2-40B4-BE49-F238E27FC236}">
                  <a16:creationId xmlns:a16="http://schemas.microsoft.com/office/drawing/2014/main" id="{B6A09DBD-2F57-079A-3577-3A3D115B7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717" y="3598918"/>
              <a:ext cx="973996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Warriors of the Rainbow: Seediq Bale II (2011) - IMDb">
              <a:extLst>
                <a:ext uri="{FF2B5EF4-FFF2-40B4-BE49-F238E27FC236}">
                  <a16:creationId xmlns:a16="http://schemas.microsoft.com/office/drawing/2014/main" id="{20A5850F-3FEC-6E83-4015-9BBB01B36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964" y="3598918"/>
              <a:ext cx="982858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Mutluluk Zamani (2017) - IMDb">
              <a:extLst>
                <a:ext uri="{FF2B5EF4-FFF2-40B4-BE49-F238E27FC236}">
                  <a16:creationId xmlns:a16="http://schemas.microsoft.com/office/drawing/2014/main" id="{BACDED5D-2C10-87F5-141A-AAF3090AF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663" y="3591232"/>
              <a:ext cx="982858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Home Run (2013) - IMDb">
              <a:extLst>
                <a:ext uri="{FF2B5EF4-FFF2-40B4-BE49-F238E27FC236}">
                  <a16:creationId xmlns:a16="http://schemas.microsoft.com/office/drawing/2014/main" id="{09DA41A2-44B3-4723-D06C-DF9D97086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2732" y="3598919"/>
              <a:ext cx="1017369" cy="1358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Johnny Winter: Down &amp; Dirty (2014) - IMDb">
              <a:extLst>
                <a:ext uri="{FF2B5EF4-FFF2-40B4-BE49-F238E27FC236}">
                  <a16:creationId xmlns:a16="http://schemas.microsoft.com/office/drawing/2014/main" id="{F3B96F9E-9976-75BD-5938-EAF0323489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83" r="13839"/>
            <a:stretch/>
          </p:blipFill>
          <p:spPr bwMode="auto">
            <a:xfrm>
              <a:off x="10090236" y="3598918"/>
              <a:ext cx="1101213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22A9B84-9DC0-0931-950C-21E216D84511}"/>
              </a:ext>
            </a:extLst>
          </p:cNvPr>
          <p:cNvSpPr/>
          <p:nvPr/>
        </p:nvSpPr>
        <p:spPr>
          <a:xfrm>
            <a:off x="0" y="5094615"/>
            <a:ext cx="12192000" cy="171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03B7DE-5636-7E85-E13D-7DACEFA4C6C6}"/>
              </a:ext>
            </a:extLst>
          </p:cNvPr>
          <p:cNvSpPr txBox="1"/>
          <p:nvPr/>
        </p:nvSpPr>
        <p:spPr>
          <a:xfrm>
            <a:off x="291551" y="3908999"/>
            <a:ext cx="186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+mj-lt"/>
                <a:ea typeface="+mj-ea"/>
              </a:rPr>
              <a:t>Sadness Film List</a:t>
            </a:r>
            <a:endParaRPr lang="zh-CN" altLang="en-US" b="1" dirty="0">
              <a:latin typeface="+mj-lt"/>
              <a:ea typeface="+mj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340A0C3-51E1-551D-5936-BDAB9404AD59}"/>
              </a:ext>
            </a:extLst>
          </p:cNvPr>
          <p:cNvGrpSpPr/>
          <p:nvPr/>
        </p:nvGrpSpPr>
        <p:grpSpPr>
          <a:xfrm>
            <a:off x="2451231" y="3499817"/>
            <a:ext cx="8701515" cy="1520999"/>
            <a:chOff x="2451231" y="3499817"/>
            <a:chExt cx="8701515" cy="1520999"/>
          </a:xfrm>
        </p:grpSpPr>
        <p:pic>
          <p:nvPicPr>
            <p:cNvPr id="4118" name="Picture 22" descr="Team Khan (2018) - IMDb">
              <a:extLst>
                <a:ext uri="{FF2B5EF4-FFF2-40B4-BE49-F238E27FC236}">
                  <a16:creationId xmlns:a16="http://schemas.microsoft.com/office/drawing/2014/main" id="{B1332A48-5523-CA63-E43A-33A9F47A3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231" y="3499817"/>
              <a:ext cx="977482" cy="145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Radio Star (film) - Wikipedia">
              <a:extLst>
                <a:ext uri="{FF2B5EF4-FFF2-40B4-BE49-F238E27FC236}">
                  <a16:creationId xmlns:a16="http://schemas.microsoft.com/office/drawing/2014/main" id="{93839258-6495-C7DD-7BD4-76D4385DC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318" y="3501962"/>
              <a:ext cx="1061504" cy="1518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26" descr="Dolores (2017) - IMDb">
              <a:extLst>
                <a:ext uri="{FF2B5EF4-FFF2-40B4-BE49-F238E27FC236}">
                  <a16:creationId xmlns:a16="http://schemas.microsoft.com/office/drawing/2014/main" id="{049F5243-0E6F-CD56-CB95-622FCE266A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663" y="3499817"/>
              <a:ext cx="977482" cy="1455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BOSTON: An American Running Story (2017) - IMDb">
              <a:extLst>
                <a:ext uri="{FF2B5EF4-FFF2-40B4-BE49-F238E27FC236}">
                  <a16:creationId xmlns:a16="http://schemas.microsoft.com/office/drawing/2014/main" id="{44EC2352-CA27-5063-DFF7-0C2B3922A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2732" y="3499817"/>
              <a:ext cx="977483" cy="1469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El gran León (2018) - IMDb">
              <a:extLst>
                <a:ext uri="{FF2B5EF4-FFF2-40B4-BE49-F238E27FC236}">
                  <a16:creationId xmlns:a16="http://schemas.microsoft.com/office/drawing/2014/main" id="{9BA2FC0B-3CF2-CB2F-79F0-9F4E59CC4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242" y="3499817"/>
              <a:ext cx="1061504" cy="1513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9DC714D-B770-1B74-B2EB-D62E4A4D93C2}"/>
              </a:ext>
            </a:extLst>
          </p:cNvPr>
          <p:cNvGrpSpPr/>
          <p:nvPr/>
        </p:nvGrpSpPr>
        <p:grpSpPr>
          <a:xfrm>
            <a:off x="291552" y="5219353"/>
            <a:ext cx="10749107" cy="1401097"/>
            <a:chOff x="291552" y="6975033"/>
            <a:chExt cx="10749107" cy="140109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E8A0B4A-9C24-F6B8-5A24-BD4207954E06}"/>
                </a:ext>
              </a:extLst>
            </p:cNvPr>
            <p:cNvGrpSpPr/>
            <p:nvPr/>
          </p:nvGrpSpPr>
          <p:grpSpPr>
            <a:xfrm>
              <a:off x="2506112" y="6975033"/>
              <a:ext cx="8534547" cy="1401097"/>
              <a:chOff x="1152463" y="1880418"/>
              <a:chExt cx="9173074" cy="1401097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35A68917-34EF-4F98-334C-3FD028579357}"/>
                  </a:ext>
                </a:extLst>
              </p:cNvPr>
              <p:cNvGrpSpPr/>
              <p:nvPr/>
            </p:nvGrpSpPr>
            <p:grpSpPr>
              <a:xfrm>
                <a:off x="1152463" y="1880418"/>
                <a:ext cx="7176257" cy="1401097"/>
                <a:chOff x="1152463" y="1880418"/>
                <a:chExt cx="7176257" cy="1401097"/>
              </a:xfrm>
            </p:grpSpPr>
            <p:pic>
              <p:nvPicPr>
                <p:cNvPr id="27" name="Picture 2">
                  <a:extLst>
                    <a:ext uri="{FF2B5EF4-FFF2-40B4-BE49-F238E27FC236}">
                      <a16:creationId xmlns:a16="http://schemas.microsoft.com/office/drawing/2014/main" id="{4C2140BF-9F5F-A587-A697-9F90FD8720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152463" y="1880418"/>
                  <a:ext cx="1065988" cy="1401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4">
                  <a:extLst>
                    <a:ext uri="{FF2B5EF4-FFF2-40B4-BE49-F238E27FC236}">
                      <a16:creationId xmlns:a16="http://schemas.microsoft.com/office/drawing/2014/main" id="{863701E2-88BB-0A95-E66F-5B711711B7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3327430" y="1880418"/>
                  <a:ext cx="1020494" cy="1401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6">
                  <a:extLst>
                    <a:ext uri="{FF2B5EF4-FFF2-40B4-BE49-F238E27FC236}">
                      <a16:creationId xmlns:a16="http://schemas.microsoft.com/office/drawing/2014/main" id="{D0F9C157-FEC8-2550-F886-0708C3E01C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307222" y="1908953"/>
                  <a:ext cx="1022570" cy="13440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8">
                  <a:extLst>
                    <a:ext uri="{FF2B5EF4-FFF2-40B4-BE49-F238E27FC236}">
                      <a16:creationId xmlns:a16="http://schemas.microsoft.com/office/drawing/2014/main" id="{D1B3B4FE-400E-0CA4-558F-DF39EEC789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7364074" y="1880420"/>
                  <a:ext cx="964646" cy="1401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10">
                <a:extLst>
                  <a:ext uri="{FF2B5EF4-FFF2-40B4-BE49-F238E27FC236}">
                    <a16:creationId xmlns:a16="http://schemas.microsoft.com/office/drawing/2014/main" id="{A6EC3B06-0098-7AA5-2B60-4D2F91B0B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9305043" y="1880418"/>
                <a:ext cx="1020494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6D9DCD1-E391-B566-B81F-0EC9E398DD3E}"/>
                </a:ext>
              </a:extLst>
            </p:cNvPr>
            <p:cNvSpPr txBox="1"/>
            <p:nvPr/>
          </p:nvSpPr>
          <p:spPr>
            <a:xfrm>
              <a:off x="291552" y="7490914"/>
              <a:ext cx="1868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+mj-lt"/>
                  <a:ea typeface="+mj-ea"/>
                </a:rPr>
                <a:t>Anxiety Film List</a:t>
              </a:r>
              <a:endParaRPr lang="zh-CN" altLang="en-US" b="1" dirty="0">
                <a:latin typeface="+mj-lt"/>
                <a:ea typeface="+mj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9E0FF46-291D-C788-08D9-0D39D5DFE601}"/>
              </a:ext>
            </a:extLst>
          </p:cNvPr>
          <p:cNvGrpSpPr/>
          <p:nvPr/>
        </p:nvGrpSpPr>
        <p:grpSpPr>
          <a:xfrm>
            <a:off x="2529841" y="1832960"/>
            <a:ext cx="8580865" cy="1401095"/>
            <a:chOff x="1103719" y="1880418"/>
            <a:chExt cx="9222857" cy="140109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B25F5D0-848A-3ADA-C0E0-F769FB87E5B9}"/>
                </a:ext>
              </a:extLst>
            </p:cNvPr>
            <p:cNvGrpSpPr/>
            <p:nvPr/>
          </p:nvGrpSpPr>
          <p:grpSpPr>
            <a:xfrm>
              <a:off x="1103719" y="1880418"/>
              <a:ext cx="7286548" cy="1401095"/>
              <a:chOff x="1103719" y="1880418"/>
              <a:chExt cx="7286548" cy="1401095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28AD8052-0269-F784-76E7-D7819743B2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03719" y="1880418"/>
                <a:ext cx="1014978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DC92CFDC-833F-D826-0FA2-69F9703D49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30187" y="1880418"/>
                <a:ext cx="1014978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8F7E002-0B9B-6679-ED47-5724B75AC5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307222" y="1908953"/>
                <a:ext cx="1022570" cy="1344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04B67568-159E-E941-1CFC-3C80468C0A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302528" y="1890473"/>
                <a:ext cx="1087739" cy="1380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A7090F9C-31CC-53F3-A862-487053BC2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304006" y="1908952"/>
              <a:ext cx="1022570" cy="1344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68D6907-5EB6-9BDE-010B-E63E0D620774}"/>
              </a:ext>
            </a:extLst>
          </p:cNvPr>
          <p:cNvGrpSpPr/>
          <p:nvPr/>
        </p:nvGrpSpPr>
        <p:grpSpPr>
          <a:xfrm>
            <a:off x="2451231" y="3471762"/>
            <a:ext cx="8701515" cy="1506396"/>
            <a:chOff x="2451231" y="3552389"/>
            <a:chExt cx="8701515" cy="1506396"/>
          </a:xfrm>
        </p:grpSpPr>
        <p:pic>
          <p:nvPicPr>
            <p:cNvPr id="11" name="Picture 22">
              <a:extLst>
                <a:ext uri="{FF2B5EF4-FFF2-40B4-BE49-F238E27FC236}">
                  <a16:creationId xmlns:a16="http://schemas.microsoft.com/office/drawing/2014/main" id="{116E1AD9-539F-D747-7AF6-94B6C602B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51231" y="3556309"/>
              <a:ext cx="977482" cy="144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4">
              <a:extLst>
                <a:ext uri="{FF2B5EF4-FFF2-40B4-BE49-F238E27FC236}">
                  <a16:creationId xmlns:a16="http://schemas.microsoft.com/office/drawing/2014/main" id="{8544B4C2-C9A0-129F-785A-94DE6BE65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54318" y="3573702"/>
              <a:ext cx="1061504" cy="1480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6">
              <a:extLst>
                <a:ext uri="{FF2B5EF4-FFF2-40B4-BE49-F238E27FC236}">
                  <a16:creationId xmlns:a16="http://schemas.microsoft.com/office/drawing/2014/main" id="{07207916-9731-E9AF-90FF-809D45991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71663" y="3555045"/>
              <a:ext cx="977482" cy="145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8">
              <a:extLst>
                <a:ext uri="{FF2B5EF4-FFF2-40B4-BE49-F238E27FC236}">
                  <a16:creationId xmlns:a16="http://schemas.microsoft.com/office/drawing/2014/main" id="{D13EB2C6-74E0-2DCE-1B32-A897979E2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28682" y="3552389"/>
              <a:ext cx="965582" cy="1469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0B7B9F10-E9D5-8DCA-0096-0A63E7C8B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091242" y="3559200"/>
              <a:ext cx="1061504" cy="1499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2187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837C0-1269-106E-0174-8C6B05E30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4D4A0D8-119E-AEBE-6585-483DF57BEE41}"/>
              </a:ext>
            </a:extLst>
          </p:cNvPr>
          <p:cNvSpPr/>
          <p:nvPr/>
        </p:nvSpPr>
        <p:spPr>
          <a:xfrm>
            <a:off x="0" y="3376759"/>
            <a:ext cx="12192000" cy="171081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7D8618F-7CCD-F87A-60E0-B8DD0227AC19}"/>
              </a:ext>
            </a:extLst>
          </p:cNvPr>
          <p:cNvSpPr/>
          <p:nvPr/>
        </p:nvSpPr>
        <p:spPr>
          <a:xfrm>
            <a:off x="0" y="0"/>
            <a:ext cx="12192000" cy="171081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074FEA5-3BC7-DAF7-6524-920A02ADE5B6}"/>
              </a:ext>
            </a:extLst>
          </p:cNvPr>
          <p:cNvGrpSpPr/>
          <p:nvPr/>
        </p:nvGrpSpPr>
        <p:grpSpPr>
          <a:xfrm>
            <a:off x="2566949" y="1843237"/>
            <a:ext cx="8586909" cy="1401097"/>
            <a:chOff x="1097223" y="1880418"/>
            <a:chExt cx="9229353" cy="140109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03D6F62-FEAD-FB53-58BC-B7EF25E8C11C}"/>
                </a:ext>
              </a:extLst>
            </p:cNvPr>
            <p:cNvGrpSpPr/>
            <p:nvPr/>
          </p:nvGrpSpPr>
          <p:grpSpPr>
            <a:xfrm>
              <a:off x="1097223" y="1880418"/>
              <a:ext cx="7293044" cy="1401097"/>
              <a:chOff x="1097223" y="1880418"/>
              <a:chExt cx="7293044" cy="1401097"/>
            </a:xfrm>
          </p:grpSpPr>
          <p:pic>
            <p:nvPicPr>
              <p:cNvPr id="4098" name="Picture 2" descr="CTRL (2024) - IMDb">
                <a:extLst>
                  <a:ext uri="{FF2B5EF4-FFF2-40B4-BE49-F238E27FC236}">
                    <a16:creationId xmlns:a16="http://schemas.microsoft.com/office/drawing/2014/main" id="{DF76EE09-5C5A-FF2F-941F-E3F31D14D1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7223" y="1880418"/>
                <a:ext cx="1176469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Nombarathi Poovu (1987) - IMDb">
                <a:extLst>
                  <a:ext uri="{FF2B5EF4-FFF2-40B4-BE49-F238E27FC236}">
                    <a16:creationId xmlns:a16="http://schemas.microsoft.com/office/drawing/2014/main" id="{444B9FFF-6290-A0AD-D0BD-1D04B1526D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6427" y="1880418"/>
                <a:ext cx="1182499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Kidan Piece of Darkness (2016) - IMDb">
                <a:extLst>
                  <a:ext uri="{FF2B5EF4-FFF2-40B4-BE49-F238E27FC236}">
                    <a16:creationId xmlns:a16="http://schemas.microsoft.com/office/drawing/2014/main" id="{01E478A0-8757-D3E7-D835-E0222144A7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7222" y="1880419"/>
                <a:ext cx="1022570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 descr="The Other Side (2014) - IMDb">
                <a:extLst>
                  <a:ext uri="{FF2B5EF4-FFF2-40B4-BE49-F238E27FC236}">
                    <a16:creationId xmlns:a16="http://schemas.microsoft.com/office/drawing/2014/main" id="{EC236A7C-3001-677A-7B83-931C00A50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2528" y="1880420"/>
                <a:ext cx="1087739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6" name="Picture 10" descr="Love of Kill (TV Series 2022– ) - IMDb">
              <a:extLst>
                <a:ext uri="{FF2B5EF4-FFF2-40B4-BE49-F238E27FC236}">
                  <a16:creationId xmlns:a16="http://schemas.microsoft.com/office/drawing/2014/main" id="{5CAED30A-9F2B-D153-9B40-F63CFA228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4006" y="1880418"/>
              <a:ext cx="1022570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A218A7D-9890-0E97-506A-89089FB41778}"/>
              </a:ext>
            </a:extLst>
          </p:cNvPr>
          <p:cNvSpPr txBox="1"/>
          <p:nvPr/>
        </p:nvSpPr>
        <p:spPr>
          <a:xfrm>
            <a:off x="291551" y="2359120"/>
            <a:ext cx="18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+mj-lt"/>
                <a:ea typeface="+mj-ea"/>
              </a:rPr>
              <a:t>Anger Film List</a:t>
            </a:r>
            <a:endParaRPr lang="zh-CN" altLang="en-US" b="1" dirty="0">
              <a:latin typeface="+mj-lt"/>
              <a:ea typeface="+mj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0136CCA-EE0A-C7DB-26E4-279519926929}"/>
              </a:ext>
            </a:extLst>
          </p:cNvPr>
          <p:cNvGrpSpPr/>
          <p:nvPr/>
        </p:nvGrpSpPr>
        <p:grpSpPr>
          <a:xfrm>
            <a:off x="400245" y="154875"/>
            <a:ext cx="10899897" cy="1408781"/>
            <a:chOff x="291552" y="3591232"/>
            <a:chExt cx="10899897" cy="140878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02BF5CB-4AE5-E433-3CB9-85C7D4CBB41F}"/>
                </a:ext>
              </a:extLst>
            </p:cNvPr>
            <p:cNvSpPr txBox="1"/>
            <p:nvPr/>
          </p:nvSpPr>
          <p:spPr>
            <a:xfrm>
              <a:off x="291552" y="4053796"/>
              <a:ext cx="1868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+mj-lt"/>
                  <a:ea typeface="+mj-ea"/>
                </a:rPr>
                <a:t>Loneliness Film List</a:t>
              </a:r>
              <a:endParaRPr lang="zh-CN" altLang="en-US" b="1" dirty="0">
                <a:latin typeface="+mj-lt"/>
                <a:ea typeface="+mj-ea"/>
              </a:endParaRPr>
            </a:p>
          </p:txBody>
        </p:sp>
        <p:pic>
          <p:nvPicPr>
            <p:cNvPr id="4108" name="Picture 12" descr="A Man Who Was Superman (2008) - IMDb">
              <a:extLst>
                <a:ext uri="{FF2B5EF4-FFF2-40B4-BE49-F238E27FC236}">
                  <a16:creationId xmlns:a16="http://schemas.microsoft.com/office/drawing/2014/main" id="{B6A91EFC-788E-D9B0-BA16-5DF2A3854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717" y="3598918"/>
              <a:ext cx="973996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Warriors of the Rainbow: Seediq Bale II (2011) - IMDb">
              <a:extLst>
                <a:ext uri="{FF2B5EF4-FFF2-40B4-BE49-F238E27FC236}">
                  <a16:creationId xmlns:a16="http://schemas.microsoft.com/office/drawing/2014/main" id="{BD371C57-0F31-A6D0-BC5C-E6096C6BC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964" y="3598918"/>
              <a:ext cx="982858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Mutluluk Zamani (2017) - IMDb">
              <a:extLst>
                <a:ext uri="{FF2B5EF4-FFF2-40B4-BE49-F238E27FC236}">
                  <a16:creationId xmlns:a16="http://schemas.microsoft.com/office/drawing/2014/main" id="{CC4057D0-DC3E-47FA-78AD-075903C32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663" y="3591232"/>
              <a:ext cx="982858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Home Run (2013) - IMDb">
              <a:extLst>
                <a:ext uri="{FF2B5EF4-FFF2-40B4-BE49-F238E27FC236}">
                  <a16:creationId xmlns:a16="http://schemas.microsoft.com/office/drawing/2014/main" id="{C34D1D7A-F2AC-5EC1-ED4B-612E2E50F8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2732" y="3598919"/>
              <a:ext cx="1017369" cy="1358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Johnny Winter: Down &amp; Dirty (2014) - IMDb">
              <a:extLst>
                <a:ext uri="{FF2B5EF4-FFF2-40B4-BE49-F238E27FC236}">
                  <a16:creationId xmlns:a16="http://schemas.microsoft.com/office/drawing/2014/main" id="{F99126CA-9B22-F7F6-B2E0-ADBF6D234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83" r="13839"/>
            <a:stretch/>
          </p:blipFill>
          <p:spPr bwMode="auto">
            <a:xfrm>
              <a:off x="10090236" y="3598918"/>
              <a:ext cx="1101213" cy="140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4E1AAA36-0D3C-AC16-694D-6C38C9CC3B4C}"/>
              </a:ext>
            </a:extLst>
          </p:cNvPr>
          <p:cNvSpPr/>
          <p:nvPr/>
        </p:nvSpPr>
        <p:spPr>
          <a:xfrm>
            <a:off x="0" y="5094615"/>
            <a:ext cx="12192000" cy="171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816797-4E27-1088-8867-50E0D69CA2A1}"/>
              </a:ext>
            </a:extLst>
          </p:cNvPr>
          <p:cNvSpPr txBox="1"/>
          <p:nvPr/>
        </p:nvSpPr>
        <p:spPr>
          <a:xfrm>
            <a:off x="291551" y="3908999"/>
            <a:ext cx="186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+mj-lt"/>
                <a:ea typeface="+mj-ea"/>
              </a:rPr>
              <a:t>Sadness Film List</a:t>
            </a:r>
            <a:endParaRPr lang="zh-CN" altLang="en-US" b="1" dirty="0">
              <a:latin typeface="+mj-lt"/>
              <a:ea typeface="+mj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DEFC895-D02E-02BE-DF90-F204955DFC54}"/>
              </a:ext>
            </a:extLst>
          </p:cNvPr>
          <p:cNvGrpSpPr/>
          <p:nvPr/>
        </p:nvGrpSpPr>
        <p:grpSpPr>
          <a:xfrm>
            <a:off x="2451231" y="3499817"/>
            <a:ext cx="8701515" cy="1520999"/>
            <a:chOff x="2451231" y="3499817"/>
            <a:chExt cx="8701515" cy="1520999"/>
          </a:xfrm>
        </p:grpSpPr>
        <p:pic>
          <p:nvPicPr>
            <p:cNvPr id="4118" name="Picture 22" descr="Team Khan (2018) - IMDb">
              <a:extLst>
                <a:ext uri="{FF2B5EF4-FFF2-40B4-BE49-F238E27FC236}">
                  <a16:creationId xmlns:a16="http://schemas.microsoft.com/office/drawing/2014/main" id="{4BA8D1A2-A48A-F794-7515-F09354BC0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231" y="3499817"/>
              <a:ext cx="977482" cy="145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Radio Star (film) - Wikipedia">
              <a:extLst>
                <a:ext uri="{FF2B5EF4-FFF2-40B4-BE49-F238E27FC236}">
                  <a16:creationId xmlns:a16="http://schemas.microsoft.com/office/drawing/2014/main" id="{40306973-C77C-6E56-F7FB-1D497FFAE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318" y="3501962"/>
              <a:ext cx="1061504" cy="1518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26" descr="Dolores (2017) - IMDb">
              <a:extLst>
                <a:ext uri="{FF2B5EF4-FFF2-40B4-BE49-F238E27FC236}">
                  <a16:creationId xmlns:a16="http://schemas.microsoft.com/office/drawing/2014/main" id="{CE70B13A-8300-5F99-826A-C543C6B46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663" y="3499817"/>
              <a:ext cx="977482" cy="1455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BOSTON: An American Running Story (2017) - IMDb">
              <a:extLst>
                <a:ext uri="{FF2B5EF4-FFF2-40B4-BE49-F238E27FC236}">
                  <a16:creationId xmlns:a16="http://schemas.microsoft.com/office/drawing/2014/main" id="{897A8689-8C00-C0E3-CDAB-085C7C4E9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2732" y="3499817"/>
              <a:ext cx="977483" cy="1469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El gran León (2018) - IMDb">
              <a:extLst>
                <a:ext uri="{FF2B5EF4-FFF2-40B4-BE49-F238E27FC236}">
                  <a16:creationId xmlns:a16="http://schemas.microsoft.com/office/drawing/2014/main" id="{2ECCFE07-E97C-5B37-99AB-A507BB4ED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242" y="3499817"/>
              <a:ext cx="1061504" cy="1513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C883504-8BE7-144A-2CD4-8F6C751D1700}"/>
              </a:ext>
            </a:extLst>
          </p:cNvPr>
          <p:cNvGrpSpPr/>
          <p:nvPr/>
        </p:nvGrpSpPr>
        <p:grpSpPr>
          <a:xfrm>
            <a:off x="291552" y="5219353"/>
            <a:ext cx="10749107" cy="1401097"/>
            <a:chOff x="291552" y="6975033"/>
            <a:chExt cx="10749107" cy="140109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2028AEE-2F59-C19C-11A2-79C3C40CD17A}"/>
                </a:ext>
              </a:extLst>
            </p:cNvPr>
            <p:cNvGrpSpPr/>
            <p:nvPr/>
          </p:nvGrpSpPr>
          <p:grpSpPr>
            <a:xfrm>
              <a:off x="2506112" y="6975033"/>
              <a:ext cx="8534547" cy="1401097"/>
              <a:chOff x="1152463" y="1880418"/>
              <a:chExt cx="9173074" cy="1401097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4DD8CBF4-883B-F489-4740-5C044C36148C}"/>
                  </a:ext>
                </a:extLst>
              </p:cNvPr>
              <p:cNvGrpSpPr/>
              <p:nvPr/>
            </p:nvGrpSpPr>
            <p:grpSpPr>
              <a:xfrm>
                <a:off x="1152463" y="1880418"/>
                <a:ext cx="7176257" cy="1401097"/>
                <a:chOff x="1152463" y="1880418"/>
                <a:chExt cx="7176257" cy="1401097"/>
              </a:xfrm>
            </p:grpSpPr>
            <p:pic>
              <p:nvPicPr>
                <p:cNvPr id="27" name="Picture 2">
                  <a:extLst>
                    <a:ext uri="{FF2B5EF4-FFF2-40B4-BE49-F238E27FC236}">
                      <a16:creationId xmlns:a16="http://schemas.microsoft.com/office/drawing/2014/main" id="{CCF403F7-F668-64DD-D679-5AB6B9612C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152463" y="1880418"/>
                  <a:ext cx="1065988" cy="1401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4">
                  <a:extLst>
                    <a:ext uri="{FF2B5EF4-FFF2-40B4-BE49-F238E27FC236}">
                      <a16:creationId xmlns:a16="http://schemas.microsoft.com/office/drawing/2014/main" id="{5A078D96-658E-94C5-3D75-39A631B0F2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3327430" y="1880418"/>
                  <a:ext cx="1020494" cy="1401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6">
                  <a:extLst>
                    <a:ext uri="{FF2B5EF4-FFF2-40B4-BE49-F238E27FC236}">
                      <a16:creationId xmlns:a16="http://schemas.microsoft.com/office/drawing/2014/main" id="{988C9A4C-9A3F-7FD9-94BA-6F1A26DDFF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307222" y="1908953"/>
                  <a:ext cx="1022570" cy="13440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8">
                  <a:extLst>
                    <a:ext uri="{FF2B5EF4-FFF2-40B4-BE49-F238E27FC236}">
                      <a16:creationId xmlns:a16="http://schemas.microsoft.com/office/drawing/2014/main" id="{1C173D47-A06A-DD09-915D-A087902A9B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7364074" y="1880420"/>
                  <a:ext cx="964646" cy="1401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10">
                <a:extLst>
                  <a:ext uri="{FF2B5EF4-FFF2-40B4-BE49-F238E27FC236}">
                    <a16:creationId xmlns:a16="http://schemas.microsoft.com/office/drawing/2014/main" id="{08C38C8F-181C-5CE1-7558-6B1765DB30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9305043" y="1880418"/>
                <a:ext cx="1020494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6A9B8C-BD3A-71AA-C7E9-F672A84610C9}"/>
                </a:ext>
              </a:extLst>
            </p:cNvPr>
            <p:cNvSpPr txBox="1"/>
            <p:nvPr/>
          </p:nvSpPr>
          <p:spPr>
            <a:xfrm>
              <a:off x="291552" y="7490914"/>
              <a:ext cx="1868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+mj-lt"/>
                  <a:ea typeface="+mj-ea"/>
                </a:rPr>
                <a:t>Anxiety Film List</a:t>
              </a:r>
              <a:endParaRPr lang="zh-CN" altLang="en-US" b="1" dirty="0">
                <a:latin typeface="+mj-lt"/>
                <a:ea typeface="+mj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67C8CC-FABA-DD20-395C-AF324484B097}"/>
              </a:ext>
            </a:extLst>
          </p:cNvPr>
          <p:cNvGrpSpPr/>
          <p:nvPr/>
        </p:nvGrpSpPr>
        <p:grpSpPr>
          <a:xfrm>
            <a:off x="2529841" y="1832960"/>
            <a:ext cx="8580865" cy="1401095"/>
            <a:chOff x="1103719" y="1880418"/>
            <a:chExt cx="9222857" cy="140109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2A307E3-B563-3990-5473-6D845C3F042D}"/>
                </a:ext>
              </a:extLst>
            </p:cNvPr>
            <p:cNvGrpSpPr/>
            <p:nvPr/>
          </p:nvGrpSpPr>
          <p:grpSpPr>
            <a:xfrm>
              <a:off x="1103719" y="1880418"/>
              <a:ext cx="7286548" cy="1401095"/>
              <a:chOff x="1103719" y="1880418"/>
              <a:chExt cx="7286548" cy="1401095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89BC6138-F412-E119-AE10-EE4F5C8E8F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03719" y="1880418"/>
                <a:ext cx="1014978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78A8890A-5019-3751-330A-C15EC0ACB6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30187" y="1880418"/>
                <a:ext cx="1014978" cy="1401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2E09DA0-AABB-C514-7A19-1F86E1FADC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307222" y="1908953"/>
                <a:ext cx="1022570" cy="1344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FB5D5926-20C8-6CF8-FE6A-0BF9539321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302528" y="1890473"/>
                <a:ext cx="1087739" cy="1380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16800D23-CD9E-0E40-95A9-42F51B01F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304006" y="1908952"/>
              <a:ext cx="1022570" cy="1344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F9566C-D026-F36A-F38F-996126C3A324}"/>
              </a:ext>
            </a:extLst>
          </p:cNvPr>
          <p:cNvGrpSpPr/>
          <p:nvPr/>
        </p:nvGrpSpPr>
        <p:grpSpPr>
          <a:xfrm>
            <a:off x="2451231" y="3471762"/>
            <a:ext cx="8701515" cy="1506396"/>
            <a:chOff x="2451231" y="3552389"/>
            <a:chExt cx="8701515" cy="1506396"/>
          </a:xfrm>
        </p:grpSpPr>
        <p:pic>
          <p:nvPicPr>
            <p:cNvPr id="11" name="Picture 22">
              <a:extLst>
                <a:ext uri="{FF2B5EF4-FFF2-40B4-BE49-F238E27FC236}">
                  <a16:creationId xmlns:a16="http://schemas.microsoft.com/office/drawing/2014/main" id="{4D5BDC19-453C-0098-657E-B491F68DC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51231" y="3556309"/>
              <a:ext cx="977482" cy="144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4">
              <a:extLst>
                <a:ext uri="{FF2B5EF4-FFF2-40B4-BE49-F238E27FC236}">
                  <a16:creationId xmlns:a16="http://schemas.microsoft.com/office/drawing/2014/main" id="{6B544D10-881A-7BD4-21C8-F60234E82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54318" y="3573702"/>
              <a:ext cx="1061504" cy="1480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6">
              <a:extLst>
                <a:ext uri="{FF2B5EF4-FFF2-40B4-BE49-F238E27FC236}">
                  <a16:creationId xmlns:a16="http://schemas.microsoft.com/office/drawing/2014/main" id="{3F35F59A-8EB8-83C3-0CF3-66A4CAC9A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71663" y="3555045"/>
              <a:ext cx="977482" cy="145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8">
              <a:extLst>
                <a:ext uri="{FF2B5EF4-FFF2-40B4-BE49-F238E27FC236}">
                  <a16:creationId xmlns:a16="http://schemas.microsoft.com/office/drawing/2014/main" id="{97D14419-7879-EEE1-EAB5-443F0285E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28682" y="3552389"/>
              <a:ext cx="965582" cy="1469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10DDA9E8-BA6B-6653-60BC-23E89084B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091242" y="3559200"/>
              <a:ext cx="1061504" cy="1499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3071DAA2-BD8B-7128-6D33-69FE14399133}"/>
              </a:ext>
            </a:extLst>
          </p:cNvPr>
          <p:cNvSpPr/>
          <p:nvPr/>
        </p:nvSpPr>
        <p:spPr>
          <a:xfrm>
            <a:off x="0" y="-47894"/>
            <a:ext cx="12192000" cy="6905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6243DFE-9A79-21EE-7B1C-9F5791C7935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993" b="91477" l="5887" r="90581">
                        <a14:foregroundMark x1="10047" y1="51065" x2="12009" y2="51580"/>
                        <a14:foregroundMark x1="6672" y1="50918" x2="5887" y2="51359"/>
                        <a14:foregroundMark x1="43721" y1="56062" x2="39717" y2="59074"/>
                        <a14:foregroundMark x1="44035" y1="55474" x2="35871" y2="61940"/>
                        <a14:foregroundMark x1="35636" y1="62528" x2="30220" y2="70242"/>
                        <a14:foregroundMark x1="87991" y1="51212" x2="90581" y2="51580"/>
                        <a14:foregroundMark x1="48352" y1="89493" x2="48038" y2="91477"/>
                      </a14:backgroundRemoval>
                    </a14:imgEffect>
                  </a14:imgLayer>
                </a14:imgProps>
              </a:ext>
            </a:extLst>
          </a:blip>
          <a:srcRect t="9003" r="3669" b="3880"/>
          <a:stretch/>
        </p:blipFill>
        <p:spPr>
          <a:xfrm rot="16200000">
            <a:off x="1799455" y="1063624"/>
            <a:ext cx="3337666" cy="3224545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051F40D8-713E-C42D-3BCE-C9BE211DBF94}"/>
              </a:ext>
            </a:extLst>
          </p:cNvPr>
          <p:cNvSpPr txBox="1"/>
          <p:nvPr/>
        </p:nvSpPr>
        <p:spPr>
          <a:xfrm>
            <a:off x="1449856" y="4256662"/>
            <a:ext cx="3766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Emotion Wheel</a:t>
            </a:r>
          </a:p>
          <a:p>
            <a:pPr algn="r"/>
            <a:r>
              <a:rPr lang="en-US" altLang="zh-CN" sz="1400" dirty="0">
                <a:latin typeface="+mj-ea"/>
                <a:ea typeface="+mj-ea"/>
              </a:rPr>
              <a:t> Plutchik, R. (1980)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A8C8F2D-DF63-2A3F-B8A5-A81D86FE2445}"/>
              </a:ext>
            </a:extLst>
          </p:cNvPr>
          <p:cNvSpPr/>
          <p:nvPr/>
        </p:nvSpPr>
        <p:spPr>
          <a:xfrm>
            <a:off x="7611939" y="719734"/>
            <a:ext cx="2772713" cy="14805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IMDB Avg Star Rating</a:t>
            </a:r>
          </a:p>
          <a:p>
            <a:pPr algn="ctr"/>
            <a:r>
              <a:rPr lang="en-US" altLang="zh-CN" dirty="0">
                <a:latin typeface="+mj-ea"/>
                <a:ea typeface="+mj-ea"/>
              </a:rPr>
              <a:t>(Quality of Movie)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D9D0676-0F54-FE1D-AE9C-6C492061296C}"/>
              </a:ext>
            </a:extLst>
          </p:cNvPr>
          <p:cNvSpPr/>
          <p:nvPr/>
        </p:nvSpPr>
        <p:spPr>
          <a:xfrm>
            <a:off x="7611938" y="2428481"/>
            <a:ext cx="2772713" cy="14805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Comments Count</a:t>
            </a:r>
          </a:p>
          <a:p>
            <a:pPr algn="ctr"/>
            <a:r>
              <a:rPr lang="en-US" altLang="zh-CN" dirty="0">
                <a:latin typeface="+mj-ea"/>
                <a:ea typeface="+mj-ea"/>
              </a:rPr>
              <a:t>(Movie popularity)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2AF6733-A726-C8A8-6FB2-D4F501E521F4}"/>
              </a:ext>
            </a:extLst>
          </p:cNvPr>
          <p:cNvSpPr/>
          <p:nvPr/>
        </p:nvSpPr>
        <p:spPr>
          <a:xfrm>
            <a:off x="7611938" y="4157272"/>
            <a:ext cx="2772713" cy="14805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Helpful, Random...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B4DC937-3F67-522B-0518-30D9560116DA}"/>
              </a:ext>
            </a:extLst>
          </p:cNvPr>
          <p:cNvSpPr txBox="1"/>
          <p:nvPr/>
        </p:nvSpPr>
        <p:spPr>
          <a:xfrm>
            <a:off x="-37112" y="-14129"/>
            <a:ext cx="351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+mj-ea"/>
                <a:ea typeface="+mj-ea"/>
              </a:rPr>
              <a:t>Recommendation Algorithm</a:t>
            </a:r>
            <a:endParaRPr lang="zh-CN" altLang="en-US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829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lock the Power of Kaggle: How to Call Datasets Directly with Python and  Rule the Data Science World! | by Dr. Ernesto Lee | Medium">
            <a:extLst>
              <a:ext uri="{FF2B5EF4-FFF2-40B4-BE49-F238E27FC236}">
                <a16:creationId xmlns:a16="http://schemas.microsoft.com/office/drawing/2014/main" id="{C93B08DF-6483-45BF-19CD-0AE09E64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750" r="92333">
                        <a14:foregroundMark x1="6250" y1="37750" x2="5750" y2="42000"/>
                        <a14:foregroundMark x1="17417" y1="43625" x2="19667" y2="43125"/>
                        <a14:foregroundMark x1="26500" y1="44625" x2="25667" y2="46750"/>
                        <a14:foregroundMark x1="38083" y1="45250" x2="36833" y2="48000"/>
                        <a14:foregroundMark x1="48083" y1="38000" x2="48000" y2="41875"/>
                        <a14:foregroundMark x1="52667" y1="46625" x2="51917" y2="48875"/>
                        <a14:foregroundMark x1="92333" y1="30000" x2="92250" y2="33250"/>
                        <a14:foregroundMark x1="39333" y1="43500" x2="40500" y2="43250"/>
                        <a14:foregroundMark x1="42417" y1="43000" x2="44250" y2="45000"/>
                        <a14:foregroundMark x1="33000" y1="46875" x2="32667" y2="50625"/>
                        <a14:foregroundMark x1="21500" y1="47250" x2="22083" y2="52875"/>
                        <a14:foregroundMark x1="6500" y1="46250" x2="6167" y2="5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025" y="2329017"/>
            <a:ext cx="3299951" cy="219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C6473B-AF39-8E5E-A372-8195A8917E7E}"/>
              </a:ext>
            </a:extLst>
          </p:cNvPr>
          <p:cNvSpPr txBox="1"/>
          <p:nvPr/>
        </p:nvSpPr>
        <p:spPr>
          <a:xfrm>
            <a:off x="81116" y="6022298"/>
            <a:ext cx="120297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“</a:t>
            </a:r>
            <a:r>
              <a:rPr lang="en-US" altLang="zh-CN" sz="2800" b="0" i="0" dirty="0">
                <a:solidFill>
                  <a:srgbClr val="37BAE8"/>
                </a:solidFill>
                <a:effectLst/>
                <a:latin typeface="+mj-ea"/>
                <a:ea typeface="+mj-ea"/>
              </a:rPr>
              <a:t>Kaggle</a:t>
            </a:r>
            <a:r>
              <a:rPr lang="en-US" altLang="zh-CN" sz="2000" b="0" i="0" dirty="0">
                <a:effectLst/>
                <a:latin typeface="+mj-ea"/>
                <a:ea typeface="+mj-ea"/>
              </a:rPr>
              <a:t> is the world's largest data science community. Which allow users e</a:t>
            </a:r>
            <a:r>
              <a:rPr lang="en-US" altLang="zh-CN" sz="2000" dirty="0">
                <a:latin typeface="+mj-ea"/>
                <a:ea typeface="+mj-ea"/>
              </a:rPr>
              <a:t>xplore, analyze, and share quality data.”</a:t>
            </a:r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35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BB505E3-82EB-76A2-5289-666A2F7F3041}"/>
              </a:ext>
            </a:extLst>
          </p:cNvPr>
          <p:cNvGrpSpPr/>
          <p:nvPr/>
        </p:nvGrpSpPr>
        <p:grpSpPr>
          <a:xfrm>
            <a:off x="0" y="0"/>
            <a:ext cx="6096000" cy="8715247"/>
            <a:chOff x="28179" y="-732005"/>
            <a:chExt cx="6096000" cy="871524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E537EEA-2D7F-E1EE-A01B-88E7C130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79" y="-732005"/>
              <a:ext cx="6096000" cy="444930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ACB5957-75CB-9B4C-985F-96B9E4277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64"/>
            <a:stretch/>
          </p:blipFill>
          <p:spPr>
            <a:xfrm>
              <a:off x="28179" y="3717300"/>
              <a:ext cx="6096000" cy="426594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</p:spPr>
        </p:pic>
      </p:grpSp>
      <p:pic>
        <p:nvPicPr>
          <p:cNvPr id="11" name="图片 10" descr="文本&#10;&#10;中度可信度描述已自动生成">
            <a:extLst>
              <a:ext uri="{FF2B5EF4-FFF2-40B4-BE49-F238E27FC236}">
                <a16:creationId xmlns:a16="http://schemas.microsoft.com/office/drawing/2014/main" id="{E4DB5028-111F-9AC5-CF80-D2D6F2A55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95" y="1281112"/>
            <a:ext cx="4191000" cy="4295775"/>
          </a:xfrm>
          <a:prstGeom prst="rect">
            <a:avLst/>
          </a:prstGeom>
        </p:spPr>
      </p:pic>
      <p:pic>
        <p:nvPicPr>
          <p:cNvPr id="8194" name="Picture 2" descr="Unlock the Power of Kaggle: How to Call Datasets Directly with Python and  Rule the Data Science World! | by Dr. Ernesto Lee | Medium">
            <a:extLst>
              <a:ext uri="{FF2B5EF4-FFF2-40B4-BE49-F238E27FC236}">
                <a16:creationId xmlns:a16="http://schemas.microsoft.com/office/drawing/2014/main" id="{D166FC55-B197-312A-D161-70CEDEE11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750" r="92333">
                        <a14:foregroundMark x1="6250" y1="37750" x2="5750" y2="42000"/>
                        <a14:foregroundMark x1="17417" y1="43625" x2="19667" y2="43125"/>
                        <a14:foregroundMark x1="26500" y1="44625" x2="25667" y2="46750"/>
                        <a14:foregroundMark x1="38083" y1="45250" x2="36833" y2="48000"/>
                        <a14:foregroundMark x1="48083" y1="38000" x2="48000" y2="41875"/>
                        <a14:foregroundMark x1="52667" y1="46625" x2="51917" y2="48875"/>
                        <a14:foregroundMark x1="92333" y1="30000" x2="92250" y2="33250"/>
                        <a14:foregroundMark x1="39333" y1="43500" x2="40500" y2="43250"/>
                        <a14:foregroundMark x1="42417" y1="43000" x2="44250" y2="45000"/>
                        <a14:foregroundMark x1="33000" y1="46875" x2="32667" y2="50625"/>
                        <a14:foregroundMark x1="21500" y1="47250" x2="22083" y2="52875"/>
                        <a14:foregroundMark x1="6500" y1="46250" x2="6167" y2="5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891" y="0"/>
            <a:ext cx="1283109" cy="8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3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A7964-91FB-6BCF-2313-3D895CCC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9AA5C820-03D7-0510-089E-59CBFD74615F}"/>
              </a:ext>
            </a:extLst>
          </p:cNvPr>
          <p:cNvGrpSpPr/>
          <p:nvPr/>
        </p:nvGrpSpPr>
        <p:grpSpPr>
          <a:xfrm>
            <a:off x="0" y="-1857247"/>
            <a:ext cx="6096000" cy="8715247"/>
            <a:chOff x="28179" y="-732005"/>
            <a:chExt cx="6096000" cy="871524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CC49C1F-4E0A-937B-F410-C5AA22637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79" y="-732005"/>
              <a:ext cx="6096000" cy="444930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31EBC4F-F1E1-88BF-8DAA-7273E6334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64"/>
            <a:stretch/>
          </p:blipFill>
          <p:spPr>
            <a:xfrm>
              <a:off x="28179" y="3717300"/>
              <a:ext cx="6096000" cy="426594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E7D543D-83DD-F904-6CA3-5A2D82074E95}"/>
              </a:ext>
            </a:extLst>
          </p:cNvPr>
          <p:cNvSpPr/>
          <p:nvPr/>
        </p:nvSpPr>
        <p:spPr>
          <a:xfrm>
            <a:off x="0" y="-47894"/>
            <a:ext cx="6096000" cy="6905893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 descr="文本&#10;&#10;中度可信度描述已自动生成">
            <a:extLst>
              <a:ext uri="{FF2B5EF4-FFF2-40B4-BE49-F238E27FC236}">
                <a16:creationId xmlns:a16="http://schemas.microsoft.com/office/drawing/2014/main" id="{C216E60C-0A0A-6A03-FEFD-33980FB0B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281112"/>
            <a:ext cx="4191000" cy="42957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98D015-9FC6-A906-5AA2-0B8480FC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77" y="667900"/>
            <a:ext cx="1943185" cy="9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C673D5-8355-0C69-A8B6-E9D202810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77" y="1780078"/>
            <a:ext cx="1943185" cy="9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C1E3E1-3708-7378-B79F-24B14C1C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77" y="2892256"/>
            <a:ext cx="1943185" cy="9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4B3125-1B52-A19D-C8E7-EB7783AF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77" y="4004434"/>
            <a:ext cx="1943185" cy="9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FEE3B36-6817-8184-C2BE-6404DDEF2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76" y="5116612"/>
            <a:ext cx="1943186" cy="9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1181283F-82B4-E01C-D6D9-577F326EBBAB}"/>
              </a:ext>
            </a:extLst>
          </p:cNvPr>
          <p:cNvGrpSpPr/>
          <p:nvPr/>
        </p:nvGrpSpPr>
        <p:grpSpPr>
          <a:xfrm>
            <a:off x="6096000" y="6857999"/>
            <a:ext cx="6107468" cy="10262554"/>
            <a:chOff x="6084532" y="-95785"/>
            <a:chExt cx="6107468" cy="1026255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1065A8B-6631-5EA1-5413-D9F0369E9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4532" y="-95785"/>
              <a:ext cx="6107467" cy="255576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67F9D33-6599-13D1-E8BF-9804CD56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84532" y="2435414"/>
              <a:ext cx="6101734" cy="2629276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118430A-E3C0-154B-FE58-E8F1E314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86798" y="5064690"/>
              <a:ext cx="6093734" cy="281806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939ABDE-0FE1-9574-0F60-9C6C3461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8266" y="7879358"/>
              <a:ext cx="6093734" cy="2287411"/>
            </a:xfrm>
            <a:prstGeom prst="rect">
              <a:avLst/>
            </a:prstGeom>
          </p:spPr>
        </p:pic>
      </p:grpSp>
      <p:pic>
        <p:nvPicPr>
          <p:cNvPr id="24" name="Picture 2" descr="Unlock the Power of Kaggle: How to Call Datasets Directly with Python and  Rule the Data Science World! | by Dr. Ernesto Lee | Medium">
            <a:extLst>
              <a:ext uri="{FF2B5EF4-FFF2-40B4-BE49-F238E27FC236}">
                <a16:creationId xmlns:a16="http://schemas.microsoft.com/office/drawing/2014/main" id="{984F60BF-D33A-C1B9-8327-FEB6F08BF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5750" r="92333">
                        <a14:foregroundMark x1="6250" y1="37750" x2="5750" y2="42000"/>
                        <a14:foregroundMark x1="17417" y1="43625" x2="19667" y2="43125"/>
                        <a14:foregroundMark x1="26500" y1="44625" x2="25667" y2="46750"/>
                        <a14:foregroundMark x1="38083" y1="45250" x2="36833" y2="48000"/>
                        <a14:foregroundMark x1="48083" y1="38000" x2="48000" y2="41875"/>
                        <a14:foregroundMark x1="52667" y1="46625" x2="51917" y2="48875"/>
                        <a14:foregroundMark x1="92333" y1="30000" x2="92250" y2="33250"/>
                        <a14:foregroundMark x1="39333" y1="43500" x2="40500" y2="43250"/>
                        <a14:foregroundMark x1="42417" y1="43000" x2="44250" y2="45000"/>
                        <a14:foregroundMark x1="33000" y1="46875" x2="32667" y2="50625"/>
                        <a14:foregroundMark x1="21500" y1="47250" x2="22083" y2="52875"/>
                        <a14:foregroundMark x1="6500" y1="46250" x2="6167" y2="5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891" y="0"/>
            <a:ext cx="1283109" cy="8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58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4000" decel="6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D1B16-7F9E-80C9-B7BD-13D0328C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0B6EB4-39D7-4ECD-D4FF-E9EE91766D5E}"/>
              </a:ext>
            </a:extLst>
          </p:cNvPr>
          <p:cNvGrpSpPr/>
          <p:nvPr/>
        </p:nvGrpSpPr>
        <p:grpSpPr>
          <a:xfrm>
            <a:off x="0" y="-1857247"/>
            <a:ext cx="6096000" cy="8715247"/>
            <a:chOff x="28179" y="-732005"/>
            <a:chExt cx="6096000" cy="871524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021DA37-EED1-72B4-83FB-909A5C7C3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79" y="-732005"/>
              <a:ext cx="6096000" cy="444930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73CA252-C05A-A992-BE44-8B09543E6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64"/>
            <a:stretch/>
          </p:blipFill>
          <p:spPr>
            <a:xfrm>
              <a:off x="28179" y="3717300"/>
              <a:ext cx="6096000" cy="426594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A567095-ACC5-96E6-25AC-572D24943385}"/>
              </a:ext>
            </a:extLst>
          </p:cNvPr>
          <p:cNvSpPr/>
          <p:nvPr/>
        </p:nvSpPr>
        <p:spPr>
          <a:xfrm>
            <a:off x="0" y="-47894"/>
            <a:ext cx="6096000" cy="6905893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 descr="文本&#10;&#10;中度可信度描述已自动生成">
            <a:extLst>
              <a:ext uri="{FF2B5EF4-FFF2-40B4-BE49-F238E27FC236}">
                <a16:creationId xmlns:a16="http://schemas.microsoft.com/office/drawing/2014/main" id="{A33D1CE9-AD12-8500-FD77-5843DC0A4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281112"/>
            <a:ext cx="4191000" cy="42957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6620D8-F950-0F1B-EED4-01589742B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77" y="667900"/>
            <a:ext cx="1943185" cy="9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C4CD93-5098-D314-F110-6E69A1D1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77" y="1780078"/>
            <a:ext cx="1943185" cy="9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B50BF1-6F24-BA55-E2E3-FFA7680D2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77" y="2892256"/>
            <a:ext cx="1943185" cy="9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228853-F804-4B01-4207-BFB2A950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77" y="4004434"/>
            <a:ext cx="1943185" cy="9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34EF757-150D-02B6-6B64-8D7C438D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76" y="5116612"/>
            <a:ext cx="1943186" cy="9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CE577E6-8343-DD4C-6A9A-B8D41484EE20}"/>
              </a:ext>
            </a:extLst>
          </p:cNvPr>
          <p:cNvSpPr/>
          <p:nvPr/>
        </p:nvSpPr>
        <p:spPr>
          <a:xfrm>
            <a:off x="6092532" y="-57182"/>
            <a:ext cx="6096000" cy="6915182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片包含 文本&#10;&#10;描述已自动生成">
            <a:extLst>
              <a:ext uri="{FF2B5EF4-FFF2-40B4-BE49-F238E27FC236}">
                <a16:creationId xmlns:a16="http://schemas.microsoft.com/office/drawing/2014/main" id="{2CE4D627-94DD-9F0C-24A8-725B983BF3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34356"/>
            <a:ext cx="3111500" cy="3189288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154B7BC6-04EC-F141-C306-7E40230C2126}"/>
              </a:ext>
            </a:extLst>
          </p:cNvPr>
          <p:cNvCxnSpPr>
            <a:cxnSpLocks/>
          </p:cNvCxnSpPr>
          <p:nvPr/>
        </p:nvCxnSpPr>
        <p:spPr>
          <a:xfrm>
            <a:off x="4765040" y="3168192"/>
            <a:ext cx="3210560" cy="260807"/>
          </a:xfrm>
          <a:prstGeom prst="bentConnector3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ECD2665-7F23-6780-C11A-D7DCED506046}"/>
              </a:ext>
            </a:extLst>
          </p:cNvPr>
          <p:cNvSpPr txBox="1"/>
          <p:nvPr/>
        </p:nvSpPr>
        <p:spPr>
          <a:xfrm>
            <a:off x="4670526" y="2798859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0…*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96066B-D5E1-F4C7-47D3-442AE17BF0AC}"/>
              </a:ext>
            </a:extLst>
          </p:cNvPr>
          <p:cNvSpPr txBox="1"/>
          <p:nvPr/>
        </p:nvSpPr>
        <p:spPr>
          <a:xfrm>
            <a:off x="7420261" y="3113929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21" name="Picture 2" descr="Unlock the Power of Kaggle: How to Call Datasets Directly with Python and  Rule the Data Science World! | by Dr. Ernesto Lee | Medium">
            <a:extLst>
              <a:ext uri="{FF2B5EF4-FFF2-40B4-BE49-F238E27FC236}">
                <a16:creationId xmlns:a16="http://schemas.microsoft.com/office/drawing/2014/main" id="{14A568E6-F016-65B0-6234-41433CAAF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750" r="92333">
                        <a14:foregroundMark x1="6250" y1="37750" x2="5750" y2="42000"/>
                        <a14:foregroundMark x1="17417" y1="43625" x2="19667" y2="43125"/>
                        <a14:foregroundMark x1="26500" y1="44625" x2="25667" y2="46750"/>
                        <a14:foregroundMark x1="38083" y1="45250" x2="36833" y2="48000"/>
                        <a14:foregroundMark x1="48083" y1="38000" x2="48000" y2="41875"/>
                        <a14:foregroundMark x1="52667" y1="46625" x2="51917" y2="48875"/>
                        <a14:foregroundMark x1="92333" y1="30000" x2="92250" y2="33250"/>
                        <a14:foregroundMark x1="39333" y1="43500" x2="40500" y2="43250"/>
                        <a14:foregroundMark x1="42417" y1="43000" x2="44250" y2="45000"/>
                        <a14:foregroundMark x1="33000" y1="46875" x2="32667" y2="50625"/>
                        <a14:foregroundMark x1="21500" y1="47250" x2="22083" y2="52875"/>
                        <a14:foregroundMark x1="6500" y1="46250" x2="6167" y2="5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891" y="0"/>
            <a:ext cx="1283109" cy="8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6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4000" decel="6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833</TotalTime>
  <Words>546</Words>
  <Application>Microsoft Macintosh PowerPoint</Application>
  <PresentationFormat>宽屏</PresentationFormat>
  <Paragraphs>107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等线 Light</vt:lpstr>
      <vt:lpstr>Aptos</vt:lpstr>
      <vt:lpstr>Aptos Display</vt:lpstr>
      <vt:lpstr>Arial</vt:lpstr>
      <vt:lpstr>Gill Sans Nova Ultra Bold</vt:lpstr>
      <vt:lpstr>Source Sans Pro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Qingyuan Feng</dc:creator>
  <cp:lastModifiedBy>Qingyuan Feng</cp:lastModifiedBy>
  <cp:revision>4</cp:revision>
  <dcterms:created xsi:type="dcterms:W3CDTF">2024-11-20T22:31:19Z</dcterms:created>
  <dcterms:modified xsi:type="dcterms:W3CDTF">2024-11-21T23:36:14Z</dcterms:modified>
</cp:coreProperties>
</file>